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handoutMasterIdLst>
    <p:handoutMasterId r:id="rId23"/>
  </p:handoutMasterIdLst>
  <p:sldIdLst>
    <p:sldId id="291" r:id="rId5"/>
    <p:sldId id="292" r:id="rId6"/>
    <p:sldId id="274" r:id="rId7"/>
    <p:sldId id="272"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90" r:id="rId22"/>
  </p:sldIdLst>
  <p:sldSz cx="12192000" cy="6858000"/>
  <p:notesSz cx="6669088"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75"/>
    <a:srgbClr val="FDC354"/>
    <a:srgbClr val="1A95A3"/>
    <a:srgbClr val="FFB22D"/>
    <a:srgbClr val="2EBAC9"/>
    <a:srgbClr val="EC9F88"/>
    <a:srgbClr val="BBD578"/>
    <a:srgbClr val="D3E4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68"/>
    <p:restoredTop sz="96267"/>
  </p:normalViewPr>
  <p:slideViewPr>
    <p:cSldViewPr snapToGrid="0" snapToObjects="1">
      <p:cViewPr varScale="1">
        <p:scale>
          <a:sx n="87" d="100"/>
          <a:sy n="87" d="100"/>
        </p:scale>
        <p:origin x="630" y="84"/>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62574596-8B82-45C7-AE93-3297CC69F311}" type="datetimeFigureOut">
              <a:rPr lang="en-GB" smtClean="0"/>
              <a:t>31/01/2023</a:t>
            </a:fld>
            <a:endParaRPr lang="en-GB"/>
          </a:p>
        </p:txBody>
      </p:sp>
      <p:sp>
        <p:nvSpPr>
          <p:cNvPr id="4" name="Footer Placeholder 3"/>
          <p:cNvSpPr>
            <a:spLocks noGrp="1"/>
          </p:cNvSpPr>
          <p:nvPr>
            <p:ph type="ftr" sz="quarter" idx="2"/>
          </p:nvPr>
        </p:nvSpPr>
        <p:spPr>
          <a:xfrm>
            <a:off x="0" y="9429750"/>
            <a:ext cx="288925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8250" y="9429750"/>
            <a:ext cx="2889250" cy="496888"/>
          </a:xfrm>
          <a:prstGeom prst="rect">
            <a:avLst/>
          </a:prstGeom>
        </p:spPr>
        <p:txBody>
          <a:bodyPr vert="horz" lIns="91440" tIns="45720" rIns="91440" bIns="45720" rtlCol="0" anchor="b"/>
          <a:lstStyle>
            <a:lvl1pPr algn="r">
              <a:defRPr sz="1200"/>
            </a:lvl1pPr>
          </a:lstStyle>
          <a:p>
            <a:fld id="{42696DD2-4C87-4760-B016-D0012F25AADC}" type="slidenum">
              <a:rPr lang="en-GB" smtClean="0"/>
              <a:t>‹#›</a:t>
            </a:fld>
            <a:endParaRPr lang="en-GB"/>
          </a:p>
        </p:txBody>
      </p:sp>
    </p:spTree>
    <p:extLst>
      <p:ext uri="{BB962C8B-B14F-4D97-AF65-F5344CB8AC3E}">
        <p14:creationId xmlns:p14="http://schemas.microsoft.com/office/powerpoint/2010/main" val="25038749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hyperlink" Target="http://www.worldwetlandsday.org/"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hyperlink" Target="http://www.worldwetlandsday.org/"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hyperlink" Target="http://www.worldwetlandsday.org/"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www.worldwetlandsday.org/"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www.worldwetlandsday.org/" TargetMode="External"/><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worldwetlandsday.org/"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4CFD6B-833D-BF80-1503-FF30ECB24FA2}"/>
              </a:ext>
            </a:extLst>
          </p:cNvPr>
          <p:cNvSpPr/>
          <p:nvPr userDrawn="1"/>
        </p:nvSpPr>
        <p:spPr>
          <a:xfrm>
            <a:off x="1" y="0"/>
            <a:ext cx="12192000" cy="4597422"/>
          </a:xfrm>
          <a:prstGeom prst="rect">
            <a:avLst/>
          </a:prstGeom>
          <a:gradFill flip="none" rotWithShape="1">
            <a:gsLst>
              <a:gs pos="0">
                <a:srgbClr val="1A95A3"/>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9D500FFC-4199-28FB-5089-659D12ABEBD2}"/>
              </a:ext>
            </a:extLst>
          </p:cNvPr>
          <p:cNvSpPr/>
          <p:nvPr userDrawn="1"/>
        </p:nvSpPr>
        <p:spPr>
          <a:xfrm>
            <a:off x="715051" y="1067993"/>
            <a:ext cx="10638410" cy="4722014"/>
          </a:xfrm>
          <a:prstGeom prst="rect">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e la date 3">
            <a:extLst>
              <a:ext uri="{FF2B5EF4-FFF2-40B4-BE49-F238E27FC236}">
                <a16:creationId xmlns:a16="http://schemas.microsoft.com/office/drawing/2014/main" id="{CFFEE2FC-6D3B-C141-95E1-B69FB014F569}"/>
              </a:ext>
            </a:extLst>
          </p:cNvPr>
          <p:cNvSpPr>
            <a:spLocks noGrp="1"/>
          </p:cNvSpPr>
          <p:nvPr>
            <p:ph type="dt" sz="half" idx="10"/>
          </p:nvPr>
        </p:nvSpPr>
        <p:spPr/>
        <p:txBody>
          <a:bodyPr/>
          <a:lstStyle/>
          <a:p>
            <a:fld id="{43D04C09-88F4-D14E-ABCD-B2D4AC3DE463}" type="datetimeFigureOut">
              <a:rPr lang="fr-FR" smtClean="0"/>
              <a:t>31/01/2023</a:t>
            </a:fld>
            <a:endParaRPr lang="fr-FR"/>
          </a:p>
        </p:txBody>
      </p:sp>
      <p:sp>
        <p:nvSpPr>
          <p:cNvPr id="5" name="Espace réservé du pied de page 4">
            <a:extLst>
              <a:ext uri="{FF2B5EF4-FFF2-40B4-BE49-F238E27FC236}">
                <a16:creationId xmlns:a16="http://schemas.microsoft.com/office/drawing/2014/main" id="{FFC7DD75-6429-B042-996A-350089A4A270}"/>
              </a:ext>
            </a:extLst>
          </p:cNvPr>
          <p:cNvSpPr>
            <a:spLocks noGrp="1"/>
          </p:cNvSpPr>
          <p:nvPr>
            <p:ph type="ftr" sz="quarter" idx="11"/>
          </p:nvPr>
        </p:nvSpPr>
        <p:spPr/>
        <p:txBody>
          <a:bodyPr/>
          <a:lstStyle/>
          <a:p>
            <a:endParaRPr lang="fr-FR"/>
          </a:p>
        </p:txBody>
      </p:sp>
      <p:sp>
        <p:nvSpPr>
          <p:cNvPr id="10" name="Titre 1">
            <a:extLst>
              <a:ext uri="{FF2B5EF4-FFF2-40B4-BE49-F238E27FC236}">
                <a16:creationId xmlns:a16="http://schemas.microsoft.com/office/drawing/2014/main" id="{DCAA9003-A3F6-7AE4-9359-8F3A3B74DA5A}"/>
              </a:ext>
            </a:extLst>
          </p:cNvPr>
          <p:cNvSpPr>
            <a:spLocks noGrp="1"/>
          </p:cNvSpPr>
          <p:nvPr>
            <p:ph type="title"/>
          </p:nvPr>
        </p:nvSpPr>
        <p:spPr>
          <a:xfrm>
            <a:off x="638512" y="32784"/>
            <a:ext cx="10515600" cy="1325563"/>
          </a:xfrm>
        </p:spPr>
        <p:txBody>
          <a:bodyPr>
            <a:normAutofit/>
          </a:bodyPr>
          <a:lstStyle>
            <a:lvl1pPr>
              <a:defRPr sz="4000" b="1" i="0">
                <a:solidFill>
                  <a:schemeClr val="bg1"/>
                </a:solidFill>
                <a:latin typeface="Arial" panose="020B0604020202020204" pitchFamily="34" charset="0"/>
                <a:cs typeface="Arial" panose="020B0604020202020204" pitchFamily="34" charset="0"/>
              </a:defRPr>
            </a:lvl1pPr>
          </a:lstStyle>
          <a:p>
            <a:r>
              <a:rPr lang="fr-FR" dirty="0"/>
              <a:t>Modifiez le style du titre</a:t>
            </a:r>
          </a:p>
        </p:txBody>
      </p:sp>
      <p:sp>
        <p:nvSpPr>
          <p:cNvPr id="11" name="Espace réservé du contenu 2">
            <a:extLst>
              <a:ext uri="{FF2B5EF4-FFF2-40B4-BE49-F238E27FC236}">
                <a16:creationId xmlns:a16="http://schemas.microsoft.com/office/drawing/2014/main" id="{9FC839AE-8ECF-48CE-9365-768D7D31B4FB}"/>
              </a:ext>
            </a:extLst>
          </p:cNvPr>
          <p:cNvSpPr>
            <a:spLocks noGrp="1"/>
          </p:cNvSpPr>
          <p:nvPr>
            <p:ph idx="1"/>
          </p:nvPr>
        </p:nvSpPr>
        <p:spPr>
          <a:xfrm>
            <a:off x="1003300" y="1438669"/>
            <a:ext cx="10350500" cy="4351338"/>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4" name="Content Placeholder 2">
            <a:extLst>
              <a:ext uri="{FF2B5EF4-FFF2-40B4-BE49-F238E27FC236}">
                <a16:creationId xmlns:a16="http://schemas.microsoft.com/office/drawing/2014/main" id="{71874E25-381E-95C6-BFC8-002993C3EE6E}"/>
              </a:ext>
            </a:extLst>
          </p:cNvPr>
          <p:cNvSpPr txBox="1">
            <a:spLocks/>
          </p:cNvSpPr>
          <p:nvPr userDrawn="1"/>
        </p:nvSpPr>
        <p:spPr>
          <a:xfrm>
            <a:off x="715051" y="6160682"/>
            <a:ext cx="7322876" cy="6973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50000"/>
              </a:lnSpc>
              <a:spcBef>
                <a:spcPts val="0"/>
              </a:spcBef>
              <a:buFont typeface="Arial" panose="020B0604020202020204" pitchFamily="34" charset="0"/>
              <a:buNone/>
            </a:pPr>
            <a:r>
              <a:rPr lang="en-US" sz="1100" kern="0" dirty="0">
                <a:solidFill>
                  <a:srgbClr val="007575"/>
                </a:solidFill>
                <a:latin typeface="Arial" panose="020B0604020202020204" pitchFamily="34" charset="0"/>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xmlns="" val="tx"/>
                    </a:ext>
                  </a:extLst>
                </a:hlinkClick>
              </a:rPr>
              <a:t>www.worldwetlandsday.org</a:t>
            </a:r>
            <a:r>
              <a:rPr lang="en-US" sz="1100" kern="0" dirty="0">
                <a:solidFill>
                  <a:srgbClr val="007575"/>
                </a:solidFill>
                <a:latin typeface="Arial" panose="020B0604020202020204" pitchFamily="34" charset="0"/>
                <a:ea typeface="Times New Roman" panose="02020603050405020304" pitchFamily="18" charset="0"/>
                <a:cs typeface="Arial" panose="020B0604020202020204" pitchFamily="34" charset="0"/>
              </a:rPr>
              <a:t>  </a:t>
            </a:r>
            <a:r>
              <a:rPr lang="fr-CH" sz="1100" dirty="0">
                <a:solidFill>
                  <a:srgbClr val="007575"/>
                </a:solidFill>
                <a:effectLst/>
                <a:latin typeface="Arial" panose="020B0604020202020204" pitchFamily="34" charset="0"/>
                <a:cs typeface="Arial" panose="020B0604020202020204" pitchFamily="34" charset="0"/>
              </a:rPr>
              <a:t>#</a:t>
            </a:r>
            <a:r>
              <a:rPr lang="fr-CH" sz="1100" dirty="0" err="1">
                <a:solidFill>
                  <a:srgbClr val="007575"/>
                </a:solidFill>
                <a:effectLst/>
                <a:latin typeface="Arial" panose="020B0604020202020204" pitchFamily="34" charset="0"/>
                <a:cs typeface="Arial" panose="020B0604020202020204" pitchFamily="34" charset="0"/>
              </a:rPr>
              <a:t>GenerationRestoration</a:t>
            </a:r>
            <a:r>
              <a:rPr lang="fr-CH" sz="1100" dirty="0">
                <a:solidFill>
                  <a:srgbClr val="007575"/>
                </a:solidFill>
                <a:effectLst/>
                <a:latin typeface="Arial" panose="020B0604020202020204" pitchFamily="34" charset="0"/>
                <a:cs typeface="Arial" panose="020B0604020202020204" pitchFamily="34" charset="0"/>
              </a:rPr>
              <a:t>  #</a:t>
            </a:r>
            <a:r>
              <a:rPr lang="fr-CH" sz="1100" dirty="0" err="1">
                <a:solidFill>
                  <a:srgbClr val="007575"/>
                </a:solidFill>
                <a:effectLst/>
                <a:latin typeface="Arial" panose="020B0604020202020204" pitchFamily="34" charset="0"/>
                <a:cs typeface="Arial" panose="020B0604020202020204" pitchFamily="34" charset="0"/>
              </a:rPr>
              <a:t>ForWetlands</a:t>
            </a:r>
            <a:endParaRPr lang="fr-CH" sz="1100" dirty="0">
              <a:solidFill>
                <a:srgbClr val="007575"/>
              </a:solidFill>
              <a:effectLst/>
              <a:latin typeface="Arial" panose="020B0604020202020204" pitchFamily="34" charset="0"/>
              <a:cs typeface="Arial" panose="020B0604020202020204" pitchFamily="34" charset="0"/>
            </a:endParaRPr>
          </a:p>
        </p:txBody>
      </p:sp>
      <p:sp>
        <p:nvSpPr>
          <p:cNvPr id="2" name="Espace réservé du numéro de diapositive 5">
            <a:extLst>
              <a:ext uri="{FF2B5EF4-FFF2-40B4-BE49-F238E27FC236}">
                <a16:creationId xmlns:a16="http://schemas.microsoft.com/office/drawing/2014/main" id="{D5ED5F49-06DA-A9E4-2952-CF37B4C29E7D}"/>
              </a:ext>
            </a:extLst>
          </p:cNvPr>
          <p:cNvSpPr txBox="1">
            <a:spLocks/>
          </p:cNvSpPr>
          <p:nvPr userDrawn="1"/>
        </p:nvSpPr>
        <p:spPr>
          <a:xfrm>
            <a:off x="9390770" y="6099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6EC6E6-8E21-2F47-B487-0542D24FCF44}" type="slidenum">
              <a:rPr lang="fr-FR" smtClean="0"/>
              <a:pPr/>
              <a:t>‹#›</a:t>
            </a:fld>
            <a:endParaRPr lang="fr-FR" dirty="0"/>
          </a:p>
        </p:txBody>
      </p:sp>
    </p:spTree>
    <p:extLst>
      <p:ext uri="{BB962C8B-B14F-4D97-AF65-F5344CB8AC3E}">
        <p14:creationId xmlns:p14="http://schemas.microsoft.com/office/powerpoint/2010/main" val="2594739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1C4BE8-5DFC-8E41-87EA-450BDD21557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B75F4B5-0F02-B449-A18D-243C10FCF8D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F68447C-6C86-594B-ACED-68CFB861DA81}"/>
              </a:ext>
            </a:extLst>
          </p:cNvPr>
          <p:cNvSpPr>
            <a:spLocks noGrp="1"/>
          </p:cNvSpPr>
          <p:nvPr>
            <p:ph type="dt" sz="half" idx="10"/>
          </p:nvPr>
        </p:nvSpPr>
        <p:spPr/>
        <p:txBody>
          <a:bodyPr/>
          <a:lstStyle/>
          <a:p>
            <a:fld id="{43D04C09-88F4-D14E-ABCD-B2D4AC3DE463}" type="datetimeFigureOut">
              <a:rPr lang="fr-FR" smtClean="0"/>
              <a:t>31/01/2023</a:t>
            </a:fld>
            <a:endParaRPr lang="fr-FR"/>
          </a:p>
        </p:txBody>
      </p:sp>
      <p:sp>
        <p:nvSpPr>
          <p:cNvPr id="5" name="Espace réservé du pied de page 4">
            <a:extLst>
              <a:ext uri="{FF2B5EF4-FFF2-40B4-BE49-F238E27FC236}">
                <a16:creationId xmlns:a16="http://schemas.microsoft.com/office/drawing/2014/main" id="{20B510E2-23C4-8C4C-A3D3-4C903594BD0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6CE604E-ECC8-B645-B17F-0B043CE914CA}"/>
              </a:ext>
            </a:extLst>
          </p:cNvPr>
          <p:cNvSpPr>
            <a:spLocks noGrp="1"/>
          </p:cNvSpPr>
          <p:nvPr>
            <p:ph type="sldNum" sz="quarter" idx="12"/>
          </p:nvPr>
        </p:nvSpPr>
        <p:spPr/>
        <p:txBody>
          <a:bodyPr/>
          <a:lstStyle/>
          <a:p>
            <a:fld id="{CB6EC6E6-8E21-2F47-B487-0542D24FCF44}" type="slidenum">
              <a:rPr lang="fr-FR" smtClean="0"/>
              <a:t>‹#›</a:t>
            </a:fld>
            <a:endParaRPr lang="fr-FR"/>
          </a:p>
        </p:txBody>
      </p:sp>
    </p:spTree>
    <p:extLst>
      <p:ext uri="{BB962C8B-B14F-4D97-AF65-F5344CB8AC3E}">
        <p14:creationId xmlns:p14="http://schemas.microsoft.com/office/powerpoint/2010/main" val="3258444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8D9DA02-45D3-6D47-AD8A-A12D3DE8C98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1E47113-8550-BD42-B0C3-747C10613AD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292BA57-C1F3-2E4D-A626-F697B1BB0CF1}"/>
              </a:ext>
            </a:extLst>
          </p:cNvPr>
          <p:cNvSpPr>
            <a:spLocks noGrp="1"/>
          </p:cNvSpPr>
          <p:nvPr>
            <p:ph type="dt" sz="half" idx="10"/>
          </p:nvPr>
        </p:nvSpPr>
        <p:spPr/>
        <p:txBody>
          <a:bodyPr/>
          <a:lstStyle/>
          <a:p>
            <a:fld id="{43D04C09-88F4-D14E-ABCD-B2D4AC3DE463}" type="datetimeFigureOut">
              <a:rPr lang="fr-FR" smtClean="0"/>
              <a:t>31/01/2023</a:t>
            </a:fld>
            <a:endParaRPr lang="fr-FR"/>
          </a:p>
        </p:txBody>
      </p:sp>
      <p:sp>
        <p:nvSpPr>
          <p:cNvPr id="5" name="Espace réservé du pied de page 4">
            <a:extLst>
              <a:ext uri="{FF2B5EF4-FFF2-40B4-BE49-F238E27FC236}">
                <a16:creationId xmlns:a16="http://schemas.microsoft.com/office/drawing/2014/main" id="{A2C181B2-B853-8541-A1AA-35ACC922A75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77C87F8-9989-AC41-9806-89BAC09ECC86}"/>
              </a:ext>
            </a:extLst>
          </p:cNvPr>
          <p:cNvSpPr>
            <a:spLocks noGrp="1"/>
          </p:cNvSpPr>
          <p:nvPr>
            <p:ph type="sldNum" sz="quarter" idx="12"/>
          </p:nvPr>
        </p:nvSpPr>
        <p:spPr/>
        <p:txBody>
          <a:bodyPr/>
          <a:lstStyle/>
          <a:p>
            <a:fld id="{CB6EC6E6-8E21-2F47-B487-0542D24FCF44}" type="slidenum">
              <a:rPr lang="fr-FR" smtClean="0"/>
              <a:t>‹#›</a:t>
            </a:fld>
            <a:endParaRPr lang="fr-FR"/>
          </a:p>
        </p:txBody>
      </p:sp>
    </p:spTree>
    <p:extLst>
      <p:ext uri="{BB962C8B-B14F-4D97-AF65-F5344CB8AC3E}">
        <p14:creationId xmlns:p14="http://schemas.microsoft.com/office/powerpoint/2010/main" val="3280831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F63984A-1B3E-87E9-BBE1-CB9C75DB5188}"/>
              </a:ext>
            </a:extLst>
          </p:cNvPr>
          <p:cNvSpPr/>
          <p:nvPr userDrawn="1"/>
        </p:nvSpPr>
        <p:spPr>
          <a:xfrm>
            <a:off x="1" y="0"/>
            <a:ext cx="12192000" cy="4597422"/>
          </a:xfrm>
          <a:prstGeom prst="rect">
            <a:avLst/>
          </a:prstGeom>
          <a:gradFill flip="none" rotWithShape="1">
            <a:gsLst>
              <a:gs pos="0">
                <a:srgbClr val="1A95A3"/>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EF2D8785-04CC-7F80-B94C-0FF6EA5393E5}"/>
              </a:ext>
            </a:extLst>
          </p:cNvPr>
          <p:cNvSpPr/>
          <p:nvPr userDrawn="1"/>
        </p:nvSpPr>
        <p:spPr>
          <a:xfrm>
            <a:off x="715051" y="1067993"/>
            <a:ext cx="10638410" cy="4722014"/>
          </a:xfrm>
          <a:prstGeom prst="rect">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descr="Une image contenant porcelaine&#10;&#10;Description générée automatiquement">
            <a:extLst>
              <a:ext uri="{FF2B5EF4-FFF2-40B4-BE49-F238E27FC236}">
                <a16:creationId xmlns:a16="http://schemas.microsoft.com/office/drawing/2014/main" id="{D62262FE-80FE-D78F-A178-8D2866B0B818}"/>
              </a:ext>
            </a:extLst>
          </p:cNvPr>
          <p:cNvPicPr>
            <a:picLocks noChangeAspect="1"/>
          </p:cNvPicPr>
          <p:nvPr userDrawn="1"/>
        </p:nvPicPr>
        <p:blipFill rotWithShape="1">
          <a:blip r:embed="rId2"/>
          <a:srcRect r="31705"/>
          <a:stretch/>
        </p:blipFill>
        <p:spPr>
          <a:xfrm>
            <a:off x="9061727" y="5358357"/>
            <a:ext cx="3130273" cy="1326921"/>
          </a:xfrm>
          <a:prstGeom prst="rect">
            <a:avLst/>
          </a:prstGeom>
        </p:spPr>
      </p:pic>
      <p:pic>
        <p:nvPicPr>
          <p:cNvPr id="13" name="Image 12">
            <a:extLst>
              <a:ext uri="{FF2B5EF4-FFF2-40B4-BE49-F238E27FC236}">
                <a16:creationId xmlns:a16="http://schemas.microsoft.com/office/drawing/2014/main" id="{C57DB555-E4B3-CDC3-1E41-F0F857E47251}"/>
              </a:ext>
            </a:extLst>
          </p:cNvPr>
          <p:cNvPicPr>
            <a:picLocks noChangeAspect="1"/>
          </p:cNvPicPr>
          <p:nvPr userDrawn="1"/>
        </p:nvPicPr>
        <p:blipFill>
          <a:blip r:embed="rId3"/>
          <a:stretch>
            <a:fillRect/>
          </a:stretch>
        </p:blipFill>
        <p:spPr>
          <a:xfrm>
            <a:off x="10775070" y="5033904"/>
            <a:ext cx="1130278" cy="1130278"/>
          </a:xfrm>
          <a:prstGeom prst="rect">
            <a:avLst/>
          </a:prstGeom>
        </p:spPr>
      </p:pic>
      <p:sp>
        <p:nvSpPr>
          <p:cNvPr id="2" name="Titre 1">
            <a:extLst>
              <a:ext uri="{FF2B5EF4-FFF2-40B4-BE49-F238E27FC236}">
                <a16:creationId xmlns:a16="http://schemas.microsoft.com/office/drawing/2014/main" id="{1E575B32-0D98-224D-90DD-110BC41FAB22}"/>
              </a:ext>
            </a:extLst>
          </p:cNvPr>
          <p:cNvSpPr>
            <a:spLocks noGrp="1"/>
          </p:cNvSpPr>
          <p:nvPr>
            <p:ph type="title"/>
          </p:nvPr>
        </p:nvSpPr>
        <p:spPr>
          <a:xfrm>
            <a:off x="638512" y="32784"/>
            <a:ext cx="10515600" cy="1325563"/>
          </a:xfrm>
        </p:spPr>
        <p:txBody>
          <a:bodyPr>
            <a:normAutofit/>
          </a:bodyPr>
          <a:lstStyle>
            <a:lvl1pPr>
              <a:defRPr sz="4000" b="1" i="0">
                <a:solidFill>
                  <a:schemeClr val="bg1"/>
                </a:solidFill>
                <a:latin typeface="Arial" panose="020B0604020202020204" pitchFamily="34" charset="0"/>
                <a:cs typeface="Arial" panose="020B0604020202020204" pitchFamily="34" charset="0"/>
              </a:defRPr>
            </a:lvl1pPr>
          </a:lstStyle>
          <a:p>
            <a:r>
              <a:rPr lang="fr-FR" dirty="0"/>
              <a:t>Modifiez le style du titre</a:t>
            </a:r>
          </a:p>
        </p:txBody>
      </p:sp>
      <p:sp>
        <p:nvSpPr>
          <p:cNvPr id="3" name="Espace réservé du contenu 2">
            <a:extLst>
              <a:ext uri="{FF2B5EF4-FFF2-40B4-BE49-F238E27FC236}">
                <a16:creationId xmlns:a16="http://schemas.microsoft.com/office/drawing/2014/main" id="{A0C12B5D-E432-F44D-8CDE-EEF74C4A0181}"/>
              </a:ext>
            </a:extLst>
          </p:cNvPr>
          <p:cNvSpPr>
            <a:spLocks noGrp="1"/>
          </p:cNvSpPr>
          <p:nvPr>
            <p:ph idx="1"/>
          </p:nvPr>
        </p:nvSpPr>
        <p:spPr>
          <a:xfrm>
            <a:off x="1003300" y="1438669"/>
            <a:ext cx="10350500" cy="4351338"/>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4C547A01-7E47-A440-9C4B-EEA6DD3B8C30}"/>
              </a:ext>
            </a:extLst>
          </p:cNvPr>
          <p:cNvSpPr>
            <a:spLocks noGrp="1"/>
          </p:cNvSpPr>
          <p:nvPr>
            <p:ph type="dt" sz="half" idx="10"/>
          </p:nvPr>
        </p:nvSpPr>
        <p:spPr/>
        <p:txBody>
          <a:bodyPr/>
          <a:lstStyle/>
          <a:p>
            <a:fld id="{43D04C09-88F4-D14E-ABCD-B2D4AC3DE463}" type="datetimeFigureOut">
              <a:rPr lang="fr-FR" smtClean="0"/>
              <a:t>31/01/2023</a:t>
            </a:fld>
            <a:endParaRPr lang="fr-FR"/>
          </a:p>
        </p:txBody>
      </p:sp>
      <p:sp>
        <p:nvSpPr>
          <p:cNvPr id="5" name="Espace réservé du pied de page 4">
            <a:extLst>
              <a:ext uri="{FF2B5EF4-FFF2-40B4-BE49-F238E27FC236}">
                <a16:creationId xmlns:a16="http://schemas.microsoft.com/office/drawing/2014/main" id="{61D30B02-302A-1647-A8F9-80E6CF9316D6}"/>
              </a:ext>
            </a:extLst>
          </p:cNvPr>
          <p:cNvSpPr>
            <a:spLocks noGrp="1"/>
          </p:cNvSpPr>
          <p:nvPr>
            <p:ph type="ftr" sz="quarter" idx="11"/>
          </p:nvPr>
        </p:nvSpPr>
        <p:spPr>
          <a:xfrm>
            <a:off x="7004327" y="6356350"/>
            <a:ext cx="4114800" cy="365125"/>
          </a:xfrm>
        </p:spPr>
        <p:txBody>
          <a:bodyPr/>
          <a:lstStyle/>
          <a:p>
            <a:endParaRPr lang="fr-FR" dirty="0"/>
          </a:p>
        </p:txBody>
      </p:sp>
      <p:sp>
        <p:nvSpPr>
          <p:cNvPr id="10" name="Content Placeholder 2">
            <a:extLst>
              <a:ext uri="{FF2B5EF4-FFF2-40B4-BE49-F238E27FC236}">
                <a16:creationId xmlns:a16="http://schemas.microsoft.com/office/drawing/2014/main" id="{4E0DEDA2-6FEA-8D23-4EFF-DC3B6AF05097}"/>
              </a:ext>
            </a:extLst>
          </p:cNvPr>
          <p:cNvSpPr txBox="1">
            <a:spLocks/>
          </p:cNvSpPr>
          <p:nvPr userDrawn="1"/>
        </p:nvSpPr>
        <p:spPr>
          <a:xfrm>
            <a:off x="715051" y="6160682"/>
            <a:ext cx="7322876" cy="6973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50000"/>
              </a:lnSpc>
              <a:spcBef>
                <a:spcPts val="0"/>
              </a:spcBef>
              <a:buFont typeface="Arial" panose="020B0604020202020204" pitchFamily="34" charset="0"/>
              <a:buNone/>
            </a:pPr>
            <a:r>
              <a:rPr lang="en-US" sz="1100" kern="0" dirty="0">
                <a:solidFill>
                  <a:srgbClr val="007575"/>
                </a:solidFill>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xmlns="" val="tx"/>
                    </a:ext>
                  </a:extLst>
                </a:hlinkClick>
              </a:rPr>
              <a:t>www.worldwetlandsday.org</a:t>
            </a:r>
            <a:r>
              <a:rPr lang="en-US" sz="1100" kern="0" dirty="0">
                <a:solidFill>
                  <a:srgbClr val="007575"/>
                </a:solidFill>
                <a:latin typeface="Arial" panose="020B0604020202020204" pitchFamily="34" charset="0"/>
                <a:ea typeface="Times New Roman" panose="02020603050405020304" pitchFamily="18" charset="0"/>
                <a:cs typeface="Arial" panose="020B0604020202020204" pitchFamily="34" charset="0"/>
              </a:rPr>
              <a:t>  </a:t>
            </a:r>
            <a:r>
              <a:rPr lang="fr-CH" sz="1100" dirty="0">
                <a:solidFill>
                  <a:srgbClr val="007575"/>
                </a:solidFill>
                <a:effectLst/>
                <a:latin typeface="Arial" panose="020B0604020202020204" pitchFamily="34" charset="0"/>
                <a:cs typeface="Arial" panose="020B0604020202020204" pitchFamily="34" charset="0"/>
              </a:rPr>
              <a:t>#</a:t>
            </a:r>
            <a:r>
              <a:rPr lang="fr-CH" sz="1100" dirty="0" err="1">
                <a:solidFill>
                  <a:srgbClr val="007575"/>
                </a:solidFill>
                <a:effectLst/>
                <a:latin typeface="Arial" panose="020B0604020202020204" pitchFamily="34" charset="0"/>
                <a:cs typeface="Arial" panose="020B0604020202020204" pitchFamily="34" charset="0"/>
              </a:rPr>
              <a:t>GenerationRestoration</a:t>
            </a:r>
            <a:r>
              <a:rPr lang="fr-CH" sz="1100" dirty="0">
                <a:solidFill>
                  <a:srgbClr val="007575"/>
                </a:solidFill>
                <a:effectLst/>
                <a:latin typeface="Arial" panose="020B0604020202020204" pitchFamily="34" charset="0"/>
                <a:cs typeface="Arial" panose="020B0604020202020204" pitchFamily="34" charset="0"/>
              </a:rPr>
              <a:t>  #</a:t>
            </a:r>
            <a:r>
              <a:rPr lang="fr-CH" sz="1100" dirty="0" err="1">
                <a:solidFill>
                  <a:srgbClr val="007575"/>
                </a:solidFill>
                <a:effectLst/>
                <a:latin typeface="Arial" panose="020B0604020202020204" pitchFamily="34" charset="0"/>
                <a:cs typeface="Arial" panose="020B0604020202020204" pitchFamily="34" charset="0"/>
              </a:rPr>
              <a:t>ForWetlands</a:t>
            </a:r>
            <a:endParaRPr lang="fr-CH" sz="1100" dirty="0">
              <a:solidFill>
                <a:srgbClr val="007575"/>
              </a:solidFill>
              <a:effectLst/>
              <a:latin typeface="Arial" panose="020B0604020202020204" pitchFamily="34" charset="0"/>
              <a:cs typeface="Arial" panose="020B0604020202020204" pitchFamily="34" charset="0"/>
            </a:endParaRPr>
          </a:p>
        </p:txBody>
      </p:sp>
      <p:sp>
        <p:nvSpPr>
          <p:cNvPr id="9" name="Espace réservé du numéro de diapositive 5">
            <a:extLst>
              <a:ext uri="{FF2B5EF4-FFF2-40B4-BE49-F238E27FC236}">
                <a16:creationId xmlns:a16="http://schemas.microsoft.com/office/drawing/2014/main" id="{C0DE5FDA-8648-5F4D-C442-6AE10914F05D}"/>
              </a:ext>
            </a:extLst>
          </p:cNvPr>
          <p:cNvSpPr txBox="1">
            <a:spLocks/>
          </p:cNvSpPr>
          <p:nvPr userDrawn="1"/>
        </p:nvSpPr>
        <p:spPr>
          <a:xfrm>
            <a:off x="9390770" y="6099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6EC6E6-8E21-2F47-B487-0542D24FCF44}" type="slidenum">
              <a:rPr lang="fr-FR" smtClean="0"/>
              <a:pPr/>
              <a:t>‹#›</a:t>
            </a:fld>
            <a:endParaRPr lang="fr-FR" dirty="0"/>
          </a:p>
        </p:txBody>
      </p:sp>
    </p:spTree>
    <p:extLst>
      <p:ext uri="{BB962C8B-B14F-4D97-AF65-F5344CB8AC3E}">
        <p14:creationId xmlns:p14="http://schemas.microsoft.com/office/powerpoint/2010/main" val="3689834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EBEAAF7C-B26E-8A5E-1662-74F0CC15D924}"/>
              </a:ext>
            </a:extLst>
          </p:cNvPr>
          <p:cNvPicPr>
            <a:picLocks noChangeAspect="1"/>
          </p:cNvPicPr>
          <p:nvPr userDrawn="1"/>
        </p:nvPicPr>
        <p:blipFill>
          <a:blip r:embed="rId2"/>
          <a:stretch>
            <a:fillRect/>
          </a:stretch>
        </p:blipFill>
        <p:spPr>
          <a:xfrm>
            <a:off x="0" y="7129"/>
            <a:ext cx="12192000" cy="7320771"/>
          </a:xfrm>
          <a:prstGeom prst="rect">
            <a:avLst/>
          </a:prstGeom>
        </p:spPr>
      </p:pic>
      <p:pic>
        <p:nvPicPr>
          <p:cNvPr id="14" name="Image 13">
            <a:extLst>
              <a:ext uri="{FF2B5EF4-FFF2-40B4-BE49-F238E27FC236}">
                <a16:creationId xmlns:a16="http://schemas.microsoft.com/office/drawing/2014/main" id="{B9ABAEB5-CE2E-4801-CED7-C14498DDAB67}"/>
              </a:ext>
            </a:extLst>
          </p:cNvPr>
          <p:cNvPicPr>
            <a:picLocks noChangeAspect="1"/>
          </p:cNvPicPr>
          <p:nvPr userDrawn="1"/>
        </p:nvPicPr>
        <p:blipFill>
          <a:blip r:embed="rId3"/>
          <a:stretch>
            <a:fillRect/>
          </a:stretch>
        </p:blipFill>
        <p:spPr>
          <a:xfrm>
            <a:off x="5543561" y="1819879"/>
            <a:ext cx="1130278" cy="1130278"/>
          </a:xfrm>
          <a:prstGeom prst="rect">
            <a:avLst/>
          </a:prstGeom>
        </p:spPr>
      </p:pic>
      <p:sp>
        <p:nvSpPr>
          <p:cNvPr id="9" name="Rectangle 8">
            <a:extLst>
              <a:ext uri="{FF2B5EF4-FFF2-40B4-BE49-F238E27FC236}">
                <a16:creationId xmlns:a16="http://schemas.microsoft.com/office/drawing/2014/main" id="{FC153153-6E7D-A6A6-86E1-DED85814236B}"/>
              </a:ext>
            </a:extLst>
          </p:cNvPr>
          <p:cNvSpPr/>
          <p:nvPr userDrawn="1"/>
        </p:nvSpPr>
        <p:spPr>
          <a:xfrm>
            <a:off x="715051" y="1067993"/>
            <a:ext cx="10600755" cy="4722014"/>
          </a:xfrm>
          <a:prstGeom prst="rect">
            <a:avLst/>
          </a:prstGeom>
          <a:solidFill>
            <a:schemeClr val="bg1">
              <a:alpha val="7493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dirty="0"/>
          </a:p>
        </p:txBody>
      </p:sp>
      <p:sp>
        <p:nvSpPr>
          <p:cNvPr id="4" name="Espace réservé de la date 3">
            <a:extLst>
              <a:ext uri="{FF2B5EF4-FFF2-40B4-BE49-F238E27FC236}">
                <a16:creationId xmlns:a16="http://schemas.microsoft.com/office/drawing/2014/main" id="{76C00F9A-66D6-C54F-9C3A-12E5BBDE2F73}"/>
              </a:ext>
            </a:extLst>
          </p:cNvPr>
          <p:cNvSpPr>
            <a:spLocks noGrp="1"/>
          </p:cNvSpPr>
          <p:nvPr>
            <p:ph type="dt" sz="half" idx="10"/>
          </p:nvPr>
        </p:nvSpPr>
        <p:spPr/>
        <p:txBody>
          <a:bodyPr/>
          <a:lstStyle/>
          <a:p>
            <a:fld id="{43D04C09-88F4-D14E-ABCD-B2D4AC3DE463}" type="datetimeFigureOut">
              <a:rPr lang="fr-FR" smtClean="0"/>
              <a:t>31/01/2023</a:t>
            </a:fld>
            <a:endParaRPr lang="fr-FR"/>
          </a:p>
        </p:txBody>
      </p:sp>
      <p:sp>
        <p:nvSpPr>
          <p:cNvPr id="5" name="Espace réservé du pied de page 4">
            <a:extLst>
              <a:ext uri="{FF2B5EF4-FFF2-40B4-BE49-F238E27FC236}">
                <a16:creationId xmlns:a16="http://schemas.microsoft.com/office/drawing/2014/main" id="{2BCBA275-A511-404F-BE93-30D20B609142}"/>
              </a:ext>
            </a:extLst>
          </p:cNvPr>
          <p:cNvSpPr>
            <a:spLocks noGrp="1"/>
          </p:cNvSpPr>
          <p:nvPr>
            <p:ph type="ftr" sz="quarter" idx="11"/>
          </p:nvPr>
        </p:nvSpPr>
        <p:spPr/>
        <p:txBody>
          <a:bodyPr/>
          <a:lstStyle/>
          <a:p>
            <a:endParaRPr lang="fr-FR"/>
          </a:p>
        </p:txBody>
      </p:sp>
      <p:sp>
        <p:nvSpPr>
          <p:cNvPr id="11" name="Titre 1">
            <a:extLst>
              <a:ext uri="{FF2B5EF4-FFF2-40B4-BE49-F238E27FC236}">
                <a16:creationId xmlns:a16="http://schemas.microsoft.com/office/drawing/2014/main" id="{23C745A0-389E-AAA7-2791-C90BADF70801}"/>
              </a:ext>
            </a:extLst>
          </p:cNvPr>
          <p:cNvSpPr>
            <a:spLocks noGrp="1"/>
          </p:cNvSpPr>
          <p:nvPr>
            <p:ph type="title"/>
          </p:nvPr>
        </p:nvSpPr>
        <p:spPr>
          <a:xfrm>
            <a:off x="638512" y="32784"/>
            <a:ext cx="10515600" cy="1325563"/>
          </a:xfrm>
        </p:spPr>
        <p:txBody>
          <a:bodyPr>
            <a:normAutofit/>
          </a:bodyPr>
          <a:lstStyle>
            <a:lvl1pPr>
              <a:defRPr sz="4000" b="1" i="0">
                <a:solidFill>
                  <a:schemeClr val="bg1"/>
                </a:solidFill>
                <a:latin typeface="Arial" panose="020B0604020202020204" pitchFamily="34" charset="0"/>
                <a:cs typeface="Arial" panose="020B0604020202020204" pitchFamily="34" charset="0"/>
              </a:defRPr>
            </a:lvl1pPr>
          </a:lstStyle>
          <a:p>
            <a:r>
              <a:rPr lang="fr-FR" dirty="0"/>
              <a:t>Modifiez le style du titre</a:t>
            </a:r>
          </a:p>
        </p:txBody>
      </p:sp>
      <p:sp>
        <p:nvSpPr>
          <p:cNvPr id="13" name="Espace réservé du numéro de diapositive 5">
            <a:extLst>
              <a:ext uri="{FF2B5EF4-FFF2-40B4-BE49-F238E27FC236}">
                <a16:creationId xmlns:a16="http://schemas.microsoft.com/office/drawing/2014/main" id="{7C88F245-B8A2-18C7-FD42-47379D20ABFA}"/>
              </a:ext>
            </a:extLst>
          </p:cNvPr>
          <p:cNvSpPr txBox="1">
            <a:spLocks/>
          </p:cNvSpPr>
          <p:nvPr userDrawn="1"/>
        </p:nvSpPr>
        <p:spPr>
          <a:xfrm>
            <a:off x="9390770" y="6099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6EC6E6-8E21-2F47-B487-0542D24FCF44}" type="slidenum">
              <a:rPr lang="fr-FR" smtClean="0"/>
              <a:pPr/>
              <a:t>‹#›</a:t>
            </a:fld>
            <a:endParaRPr lang="fr-FR" dirty="0"/>
          </a:p>
        </p:txBody>
      </p:sp>
      <p:sp>
        <p:nvSpPr>
          <p:cNvPr id="15" name="Espace réservé du contenu 2">
            <a:extLst>
              <a:ext uri="{FF2B5EF4-FFF2-40B4-BE49-F238E27FC236}">
                <a16:creationId xmlns:a16="http://schemas.microsoft.com/office/drawing/2014/main" id="{E9B866A3-51E7-DAA5-4A68-58E87D41CA3A}"/>
              </a:ext>
            </a:extLst>
          </p:cNvPr>
          <p:cNvSpPr>
            <a:spLocks noGrp="1"/>
          </p:cNvSpPr>
          <p:nvPr>
            <p:ph idx="1"/>
          </p:nvPr>
        </p:nvSpPr>
        <p:spPr>
          <a:xfrm>
            <a:off x="1003300" y="1438669"/>
            <a:ext cx="10350500" cy="4351338"/>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 name="Content Placeholder 2">
            <a:extLst>
              <a:ext uri="{FF2B5EF4-FFF2-40B4-BE49-F238E27FC236}">
                <a16:creationId xmlns:a16="http://schemas.microsoft.com/office/drawing/2014/main" id="{C26AD25C-FADC-9BB3-4FCB-1B38B7269D18}"/>
              </a:ext>
            </a:extLst>
          </p:cNvPr>
          <p:cNvSpPr txBox="1">
            <a:spLocks/>
          </p:cNvSpPr>
          <p:nvPr userDrawn="1"/>
        </p:nvSpPr>
        <p:spPr>
          <a:xfrm>
            <a:off x="715051" y="6160682"/>
            <a:ext cx="7322876" cy="6973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50000"/>
              </a:lnSpc>
              <a:spcBef>
                <a:spcPts val="0"/>
              </a:spcBef>
              <a:buFont typeface="Arial" panose="020B0604020202020204" pitchFamily="34" charset="0"/>
              <a:buNone/>
            </a:pPr>
            <a:r>
              <a:rPr lang="en-US" sz="1100" kern="0" dirty="0">
                <a:solidFill>
                  <a:schemeClr val="bg1"/>
                </a:solidFill>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xmlns="" val="tx"/>
                    </a:ext>
                  </a:extLst>
                </a:hlinkClick>
              </a:rPr>
              <a:t>www.worldwetlandsday.org</a:t>
            </a:r>
            <a:r>
              <a:rPr lang="en-US" sz="1100" kern="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fr-CH" sz="1100" dirty="0">
                <a:solidFill>
                  <a:schemeClr val="bg1"/>
                </a:solidFill>
                <a:effectLst/>
                <a:latin typeface="Arial" panose="020B0604020202020204" pitchFamily="34" charset="0"/>
                <a:cs typeface="Arial" panose="020B0604020202020204" pitchFamily="34" charset="0"/>
              </a:rPr>
              <a:t>#</a:t>
            </a:r>
            <a:r>
              <a:rPr lang="fr-CH" sz="1100" dirty="0" err="1">
                <a:solidFill>
                  <a:schemeClr val="bg1"/>
                </a:solidFill>
                <a:effectLst/>
                <a:latin typeface="Arial" panose="020B0604020202020204" pitchFamily="34" charset="0"/>
                <a:cs typeface="Arial" panose="020B0604020202020204" pitchFamily="34" charset="0"/>
              </a:rPr>
              <a:t>GenerationRestoration</a:t>
            </a:r>
            <a:r>
              <a:rPr lang="fr-CH" sz="1100" dirty="0">
                <a:solidFill>
                  <a:schemeClr val="bg1"/>
                </a:solidFill>
                <a:effectLst/>
                <a:latin typeface="Arial" panose="020B0604020202020204" pitchFamily="34" charset="0"/>
                <a:cs typeface="Arial" panose="020B0604020202020204" pitchFamily="34" charset="0"/>
              </a:rPr>
              <a:t>  #</a:t>
            </a:r>
            <a:r>
              <a:rPr lang="fr-CH" sz="1100" dirty="0" err="1">
                <a:solidFill>
                  <a:schemeClr val="bg1"/>
                </a:solidFill>
                <a:effectLst/>
                <a:latin typeface="Arial" panose="020B0604020202020204" pitchFamily="34" charset="0"/>
                <a:cs typeface="Arial" panose="020B0604020202020204" pitchFamily="34" charset="0"/>
              </a:rPr>
              <a:t>ForWetlands</a:t>
            </a:r>
            <a:endParaRPr lang="fr-CH" sz="110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6222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47B81820-AD3D-F24E-A78B-B762AB772C05}"/>
              </a:ext>
            </a:extLst>
          </p:cNvPr>
          <p:cNvSpPr>
            <a:spLocks noGrp="1"/>
          </p:cNvSpPr>
          <p:nvPr>
            <p:ph type="dt" sz="half" idx="10"/>
          </p:nvPr>
        </p:nvSpPr>
        <p:spPr/>
        <p:txBody>
          <a:bodyPr/>
          <a:lstStyle/>
          <a:p>
            <a:fld id="{43D04C09-88F4-D14E-ABCD-B2D4AC3DE463}" type="datetimeFigureOut">
              <a:rPr lang="fr-FR" smtClean="0"/>
              <a:t>31/01/2023</a:t>
            </a:fld>
            <a:endParaRPr lang="fr-FR"/>
          </a:p>
        </p:txBody>
      </p:sp>
      <p:sp>
        <p:nvSpPr>
          <p:cNvPr id="4" name="Espace réservé du pied de page 3">
            <a:extLst>
              <a:ext uri="{FF2B5EF4-FFF2-40B4-BE49-F238E27FC236}">
                <a16:creationId xmlns:a16="http://schemas.microsoft.com/office/drawing/2014/main" id="{06488838-797C-1C43-8C1A-EC135826D103}"/>
              </a:ext>
            </a:extLst>
          </p:cNvPr>
          <p:cNvSpPr>
            <a:spLocks noGrp="1"/>
          </p:cNvSpPr>
          <p:nvPr>
            <p:ph type="ftr" sz="quarter" idx="11"/>
          </p:nvPr>
        </p:nvSpPr>
        <p:spPr/>
        <p:txBody>
          <a:bodyPr/>
          <a:lstStyle/>
          <a:p>
            <a:endParaRPr lang="fr-FR"/>
          </a:p>
        </p:txBody>
      </p:sp>
      <p:sp>
        <p:nvSpPr>
          <p:cNvPr id="6" name="Rectangle 5">
            <a:extLst>
              <a:ext uri="{FF2B5EF4-FFF2-40B4-BE49-F238E27FC236}">
                <a16:creationId xmlns:a16="http://schemas.microsoft.com/office/drawing/2014/main" id="{09D74E05-3322-43DA-1A0D-ABBDD9948D6F}"/>
              </a:ext>
            </a:extLst>
          </p:cNvPr>
          <p:cNvSpPr/>
          <p:nvPr userDrawn="1"/>
        </p:nvSpPr>
        <p:spPr>
          <a:xfrm>
            <a:off x="1" y="0"/>
            <a:ext cx="12192000" cy="4597422"/>
          </a:xfrm>
          <a:prstGeom prst="rect">
            <a:avLst/>
          </a:prstGeom>
          <a:gradFill flip="none" rotWithShape="1">
            <a:gsLst>
              <a:gs pos="0">
                <a:srgbClr val="1A95A3"/>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D71B2896-21D0-A2BF-20B7-2CAC72A9F863}"/>
              </a:ext>
            </a:extLst>
          </p:cNvPr>
          <p:cNvSpPr/>
          <p:nvPr userDrawn="1"/>
        </p:nvSpPr>
        <p:spPr>
          <a:xfrm>
            <a:off x="715051" y="1067993"/>
            <a:ext cx="10638410" cy="4722014"/>
          </a:xfrm>
          <a:prstGeom prst="rect">
            <a:avLst/>
          </a:prstGeom>
          <a:solidFill>
            <a:srgbClr val="92D05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numéro de diapositive 5">
            <a:extLst>
              <a:ext uri="{FF2B5EF4-FFF2-40B4-BE49-F238E27FC236}">
                <a16:creationId xmlns:a16="http://schemas.microsoft.com/office/drawing/2014/main" id="{B1D42664-D72F-03C3-5B38-302737EFB2C5}"/>
              </a:ext>
            </a:extLst>
          </p:cNvPr>
          <p:cNvSpPr>
            <a:spLocks noGrp="1"/>
          </p:cNvSpPr>
          <p:nvPr>
            <p:ph type="sldNum" sz="quarter" idx="12"/>
          </p:nvPr>
        </p:nvSpPr>
        <p:spPr>
          <a:xfrm>
            <a:off x="9390770" y="60995"/>
            <a:ext cx="2743200" cy="365125"/>
          </a:xfrm>
        </p:spPr>
        <p:txBody>
          <a:bodyPr/>
          <a:lstStyle>
            <a:lvl1pPr>
              <a:defRPr>
                <a:solidFill>
                  <a:schemeClr val="bg1"/>
                </a:solidFill>
              </a:defRPr>
            </a:lvl1pPr>
          </a:lstStyle>
          <a:p>
            <a:fld id="{CB6EC6E6-8E21-2F47-B487-0542D24FCF44}" type="slidenum">
              <a:rPr lang="fr-FR" smtClean="0"/>
              <a:pPr/>
              <a:t>‹#›</a:t>
            </a:fld>
            <a:endParaRPr lang="fr-FR" dirty="0"/>
          </a:p>
        </p:txBody>
      </p:sp>
      <p:sp>
        <p:nvSpPr>
          <p:cNvPr id="9" name="Titre 1">
            <a:extLst>
              <a:ext uri="{FF2B5EF4-FFF2-40B4-BE49-F238E27FC236}">
                <a16:creationId xmlns:a16="http://schemas.microsoft.com/office/drawing/2014/main" id="{66AB52EA-AD4E-DD25-801D-47266F20D69F}"/>
              </a:ext>
            </a:extLst>
          </p:cNvPr>
          <p:cNvSpPr>
            <a:spLocks noGrp="1"/>
          </p:cNvSpPr>
          <p:nvPr>
            <p:ph type="title"/>
          </p:nvPr>
        </p:nvSpPr>
        <p:spPr>
          <a:xfrm>
            <a:off x="638512" y="32784"/>
            <a:ext cx="10515600" cy="1325563"/>
          </a:xfrm>
        </p:spPr>
        <p:txBody>
          <a:bodyPr>
            <a:normAutofit/>
          </a:bodyPr>
          <a:lstStyle>
            <a:lvl1pPr>
              <a:defRPr sz="4000" b="1" i="0">
                <a:solidFill>
                  <a:schemeClr val="bg1"/>
                </a:solidFill>
                <a:latin typeface="Arial" panose="020B0604020202020204" pitchFamily="34" charset="0"/>
                <a:cs typeface="Arial" panose="020B0604020202020204" pitchFamily="34" charset="0"/>
              </a:defRPr>
            </a:lvl1pPr>
          </a:lstStyle>
          <a:p>
            <a:r>
              <a:rPr lang="fr-FR" dirty="0"/>
              <a:t>Modifiez le style du titre</a:t>
            </a:r>
          </a:p>
        </p:txBody>
      </p:sp>
      <p:sp>
        <p:nvSpPr>
          <p:cNvPr id="10" name="Espace réservé du contenu 2">
            <a:extLst>
              <a:ext uri="{FF2B5EF4-FFF2-40B4-BE49-F238E27FC236}">
                <a16:creationId xmlns:a16="http://schemas.microsoft.com/office/drawing/2014/main" id="{4698ABAD-8769-867B-196F-A9A8B88EB779}"/>
              </a:ext>
            </a:extLst>
          </p:cNvPr>
          <p:cNvSpPr>
            <a:spLocks noGrp="1"/>
          </p:cNvSpPr>
          <p:nvPr>
            <p:ph idx="1"/>
          </p:nvPr>
        </p:nvSpPr>
        <p:spPr>
          <a:xfrm>
            <a:off x="1003300" y="1438669"/>
            <a:ext cx="10350500" cy="4351338"/>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3" name="Image 12">
            <a:extLst>
              <a:ext uri="{FF2B5EF4-FFF2-40B4-BE49-F238E27FC236}">
                <a16:creationId xmlns:a16="http://schemas.microsoft.com/office/drawing/2014/main" id="{4FAC4B60-4E0B-8976-76BD-85DF1C35AB0E}"/>
              </a:ext>
            </a:extLst>
          </p:cNvPr>
          <p:cNvPicPr>
            <a:picLocks noChangeAspect="1"/>
          </p:cNvPicPr>
          <p:nvPr userDrawn="1"/>
        </p:nvPicPr>
        <p:blipFill>
          <a:blip r:embed="rId2"/>
          <a:stretch>
            <a:fillRect/>
          </a:stretch>
        </p:blipFill>
        <p:spPr>
          <a:xfrm>
            <a:off x="9679642" y="511955"/>
            <a:ext cx="2165456" cy="1526469"/>
          </a:xfrm>
          <a:prstGeom prst="rect">
            <a:avLst/>
          </a:prstGeom>
        </p:spPr>
      </p:pic>
      <p:sp>
        <p:nvSpPr>
          <p:cNvPr id="2" name="Content Placeholder 2">
            <a:extLst>
              <a:ext uri="{FF2B5EF4-FFF2-40B4-BE49-F238E27FC236}">
                <a16:creationId xmlns:a16="http://schemas.microsoft.com/office/drawing/2014/main" id="{128F8947-73D7-500D-D8B2-D0D36D08B797}"/>
              </a:ext>
            </a:extLst>
          </p:cNvPr>
          <p:cNvSpPr txBox="1">
            <a:spLocks/>
          </p:cNvSpPr>
          <p:nvPr userDrawn="1"/>
        </p:nvSpPr>
        <p:spPr>
          <a:xfrm>
            <a:off x="715051" y="6160682"/>
            <a:ext cx="7322876" cy="6973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50000"/>
              </a:lnSpc>
              <a:spcBef>
                <a:spcPts val="0"/>
              </a:spcBef>
              <a:buFont typeface="Arial" panose="020B0604020202020204" pitchFamily="34" charset="0"/>
              <a:buNone/>
            </a:pPr>
            <a:r>
              <a:rPr lang="en-US" sz="1100" kern="0" dirty="0">
                <a:solidFill>
                  <a:srgbClr val="007575"/>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xmlns="" val="tx"/>
                    </a:ext>
                  </a:extLst>
                </a:hlinkClick>
              </a:rPr>
              <a:t>www.worldwetlandsday.org</a:t>
            </a:r>
            <a:r>
              <a:rPr lang="en-US" sz="1100" kern="0" dirty="0">
                <a:solidFill>
                  <a:srgbClr val="007575"/>
                </a:solidFill>
                <a:latin typeface="Arial" panose="020B0604020202020204" pitchFamily="34" charset="0"/>
                <a:ea typeface="Times New Roman" panose="02020603050405020304" pitchFamily="18" charset="0"/>
                <a:cs typeface="Arial" panose="020B0604020202020204" pitchFamily="34" charset="0"/>
              </a:rPr>
              <a:t>  </a:t>
            </a:r>
            <a:r>
              <a:rPr lang="fr-CH" sz="1100" dirty="0">
                <a:solidFill>
                  <a:srgbClr val="007575"/>
                </a:solidFill>
                <a:effectLst/>
                <a:latin typeface="Arial" panose="020B0604020202020204" pitchFamily="34" charset="0"/>
                <a:cs typeface="Arial" panose="020B0604020202020204" pitchFamily="34" charset="0"/>
              </a:rPr>
              <a:t>#</a:t>
            </a:r>
            <a:r>
              <a:rPr lang="fr-CH" sz="1100" dirty="0" err="1">
                <a:solidFill>
                  <a:srgbClr val="007575"/>
                </a:solidFill>
                <a:effectLst/>
                <a:latin typeface="Arial" panose="020B0604020202020204" pitchFamily="34" charset="0"/>
                <a:cs typeface="Arial" panose="020B0604020202020204" pitchFamily="34" charset="0"/>
              </a:rPr>
              <a:t>GenerationRestoration</a:t>
            </a:r>
            <a:r>
              <a:rPr lang="fr-CH" sz="1100" dirty="0">
                <a:solidFill>
                  <a:srgbClr val="007575"/>
                </a:solidFill>
                <a:effectLst/>
                <a:latin typeface="Arial" panose="020B0604020202020204" pitchFamily="34" charset="0"/>
                <a:cs typeface="Arial" panose="020B0604020202020204" pitchFamily="34" charset="0"/>
              </a:rPr>
              <a:t>  #</a:t>
            </a:r>
            <a:r>
              <a:rPr lang="fr-CH" sz="1100" dirty="0" err="1">
                <a:solidFill>
                  <a:srgbClr val="007575"/>
                </a:solidFill>
                <a:effectLst/>
                <a:latin typeface="Arial" panose="020B0604020202020204" pitchFamily="34" charset="0"/>
                <a:cs typeface="Arial" panose="020B0604020202020204" pitchFamily="34" charset="0"/>
              </a:rPr>
              <a:t>ForWetlands</a:t>
            </a:r>
            <a:endParaRPr lang="fr-CH" sz="1100" dirty="0">
              <a:solidFill>
                <a:srgbClr val="00757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859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132D4FE-B1E3-52F0-B5C9-9B89025AC2BD}"/>
              </a:ext>
            </a:extLst>
          </p:cNvPr>
          <p:cNvPicPr>
            <a:picLocks noChangeAspect="1"/>
          </p:cNvPicPr>
          <p:nvPr userDrawn="1"/>
        </p:nvPicPr>
        <p:blipFill>
          <a:blip r:embed="rId2"/>
          <a:stretch>
            <a:fillRect/>
          </a:stretch>
        </p:blipFill>
        <p:spPr>
          <a:xfrm>
            <a:off x="0" y="7129"/>
            <a:ext cx="12204702" cy="6850871"/>
          </a:xfrm>
          <a:prstGeom prst="rect">
            <a:avLst/>
          </a:prstGeom>
        </p:spPr>
      </p:pic>
      <p:sp>
        <p:nvSpPr>
          <p:cNvPr id="5" name="Espace réservé de la date 4">
            <a:extLst>
              <a:ext uri="{FF2B5EF4-FFF2-40B4-BE49-F238E27FC236}">
                <a16:creationId xmlns:a16="http://schemas.microsoft.com/office/drawing/2014/main" id="{991F3782-25CF-FA45-B51E-C25DF1CD0342}"/>
              </a:ext>
            </a:extLst>
          </p:cNvPr>
          <p:cNvSpPr>
            <a:spLocks noGrp="1"/>
          </p:cNvSpPr>
          <p:nvPr>
            <p:ph type="dt" sz="half" idx="10"/>
          </p:nvPr>
        </p:nvSpPr>
        <p:spPr/>
        <p:txBody>
          <a:bodyPr/>
          <a:lstStyle/>
          <a:p>
            <a:fld id="{43D04C09-88F4-D14E-ABCD-B2D4AC3DE463}" type="datetimeFigureOut">
              <a:rPr lang="fr-FR" smtClean="0"/>
              <a:t>31/01/2023</a:t>
            </a:fld>
            <a:endParaRPr lang="fr-FR"/>
          </a:p>
        </p:txBody>
      </p:sp>
      <p:sp>
        <p:nvSpPr>
          <p:cNvPr id="6" name="Espace réservé du pied de page 5">
            <a:extLst>
              <a:ext uri="{FF2B5EF4-FFF2-40B4-BE49-F238E27FC236}">
                <a16:creationId xmlns:a16="http://schemas.microsoft.com/office/drawing/2014/main" id="{DF290333-0751-1444-867D-A74B803D0432}"/>
              </a:ext>
            </a:extLst>
          </p:cNvPr>
          <p:cNvSpPr>
            <a:spLocks noGrp="1"/>
          </p:cNvSpPr>
          <p:nvPr>
            <p:ph type="ftr" sz="quarter" idx="11"/>
          </p:nvPr>
        </p:nvSpPr>
        <p:spPr/>
        <p:txBody>
          <a:bodyPr/>
          <a:lstStyle/>
          <a:p>
            <a:endParaRPr lang="fr-FR"/>
          </a:p>
        </p:txBody>
      </p:sp>
      <p:sp>
        <p:nvSpPr>
          <p:cNvPr id="12" name="Titre 1">
            <a:extLst>
              <a:ext uri="{FF2B5EF4-FFF2-40B4-BE49-F238E27FC236}">
                <a16:creationId xmlns:a16="http://schemas.microsoft.com/office/drawing/2014/main" id="{7AA33464-4CC0-0EB0-6253-58A6F3C72346}"/>
              </a:ext>
            </a:extLst>
          </p:cNvPr>
          <p:cNvSpPr>
            <a:spLocks noGrp="1"/>
          </p:cNvSpPr>
          <p:nvPr>
            <p:ph type="title"/>
          </p:nvPr>
        </p:nvSpPr>
        <p:spPr>
          <a:xfrm>
            <a:off x="638512" y="32784"/>
            <a:ext cx="10515600" cy="1325563"/>
          </a:xfrm>
        </p:spPr>
        <p:txBody>
          <a:bodyPr>
            <a:normAutofit/>
          </a:bodyPr>
          <a:lstStyle>
            <a:lvl1pPr>
              <a:defRPr sz="4000" b="1" i="0">
                <a:solidFill>
                  <a:schemeClr val="bg1"/>
                </a:solidFill>
                <a:latin typeface="Arial" panose="020B0604020202020204" pitchFamily="34" charset="0"/>
                <a:cs typeface="Arial" panose="020B0604020202020204" pitchFamily="34" charset="0"/>
              </a:defRPr>
            </a:lvl1pPr>
          </a:lstStyle>
          <a:p>
            <a:r>
              <a:rPr lang="fr-FR" dirty="0"/>
              <a:t>Modifiez le style du titre</a:t>
            </a:r>
          </a:p>
        </p:txBody>
      </p:sp>
      <p:sp>
        <p:nvSpPr>
          <p:cNvPr id="13" name="Espace réservé du numéro de diapositive 5">
            <a:extLst>
              <a:ext uri="{FF2B5EF4-FFF2-40B4-BE49-F238E27FC236}">
                <a16:creationId xmlns:a16="http://schemas.microsoft.com/office/drawing/2014/main" id="{B54B2B0A-D7A8-8822-4395-144574E0C94B}"/>
              </a:ext>
            </a:extLst>
          </p:cNvPr>
          <p:cNvSpPr txBox="1">
            <a:spLocks/>
          </p:cNvSpPr>
          <p:nvPr userDrawn="1"/>
        </p:nvSpPr>
        <p:spPr>
          <a:xfrm>
            <a:off x="9390770" y="6099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6EC6E6-8E21-2F47-B487-0542D24FCF44}" type="slidenum">
              <a:rPr lang="fr-FR" smtClean="0"/>
              <a:pPr/>
              <a:t>‹#›</a:t>
            </a:fld>
            <a:endParaRPr lang="fr-FR" dirty="0"/>
          </a:p>
        </p:txBody>
      </p:sp>
      <p:sp>
        <p:nvSpPr>
          <p:cNvPr id="2" name="Content Placeholder 2">
            <a:extLst>
              <a:ext uri="{FF2B5EF4-FFF2-40B4-BE49-F238E27FC236}">
                <a16:creationId xmlns:a16="http://schemas.microsoft.com/office/drawing/2014/main" id="{1DDAD2DE-D123-094F-88E7-3BBCF2505532}"/>
              </a:ext>
            </a:extLst>
          </p:cNvPr>
          <p:cNvSpPr txBox="1">
            <a:spLocks/>
          </p:cNvSpPr>
          <p:nvPr userDrawn="1"/>
        </p:nvSpPr>
        <p:spPr>
          <a:xfrm>
            <a:off x="715051" y="6160682"/>
            <a:ext cx="7322876" cy="6973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50000"/>
              </a:lnSpc>
              <a:spcBef>
                <a:spcPts val="0"/>
              </a:spcBef>
              <a:buFont typeface="Arial" panose="020B0604020202020204" pitchFamily="34" charset="0"/>
              <a:buNone/>
            </a:pPr>
            <a:r>
              <a:rPr lang="en-US" sz="1100" kern="0" dirty="0">
                <a:solidFill>
                  <a:schemeClr val="bg1"/>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xmlns="" val="tx"/>
                    </a:ext>
                  </a:extLst>
                </a:hlinkClick>
              </a:rPr>
              <a:t>www.worldwetlandsday.org</a:t>
            </a:r>
            <a:r>
              <a:rPr lang="en-US" sz="1100" kern="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fr-CH" sz="1100" dirty="0">
                <a:solidFill>
                  <a:schemeClr val="bg1"/>
                </a:solidFill>
                <a:effectLst/>
                <a:latin typeface="Arial" panose="020B0604020202020204" pitchFamily="34" charset="0"/>
                <a:cs typeface="Arial" panose="020B0604020202020204" pitchFamily="34" charset="0"/>
              </a:rPr>
              <a:t>#</a:t>
            </a:r>
            <a:r>
              <a:rPr lang="fr-CH" sz="1100" dirty="0" err="1">
                <a:solidFill>
                  <a:schemeClr val="bg1"/>
                </a:solidFill>
                <a:effectLst/>
                <a:latin typeface="Arial" panose="020B0604020202020204" pitchFamily="34" charset="0"/>
                <a:cs typeface="Arial" panose="020B0604020202020204" pitchFamily="34" charset="0"/>
              </a:rPr>
              <a:t>GenerationRestoration</a:t>
            </a:r>
            <a:r>
              <a:rPr lang="fr-CH" sz="1100" dirty="0">
                <a:solidFill>
                  <a:schemeClr val="bg1"/>
                </a:solidFill>
                <a:effectLst/>
                <a:latin typeface="Arial" panose="020B0604020202020204" pitchFamily="34" charset="0"/>
                <a:cs typeface="Arial" panose="020B0604020202020204" pitchFamily="34" charset="0"/>
              </a:rPr>
              <a:t>  #</a:t>
            </a:r>
            <a:r>
              <a:rPr lang="fr-CH" sz="1100" dirty="0" err="1">
                <a:solidFill>
                  <a:schemeClr val="bg1"/>
                </a:solidFill>
                <a:effectLst/>
                <a:latin typeface="Arial" panose="020B0604020202020204" pitchFamily="34" charset="0"/>
                <a:cs typeface="Arial" panose="020B0604020202020204" pitchFamily="34" charset="0"/>
              </a:rPr>
              <a:t>ForWetlands</a:t>
            </a:r>
            <a:endParaRPr lang="fr-CH" sz="110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3003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848A66-6690-1147-A8A1-7FBBB5DB6DA0}"/>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8E3C590-5F27-8342-B769-859582959B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5EB28EE-2D13-E740-9643-2AB107AB0E2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8C9B013-FC6C-B541-A9FC-9AB1A94CC0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0C2997C-ABD5-D14A-98E5-F12C96D22E1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1549385-E0AB-6F4E-9082-CBAEC42D6154}"/>
              </a:ext>
            </a:extLst>
          </p:cNvPr>
          <p:cNvSpPr>
            <a:spLocks noGrp="1"/>
          </p:cNvSpPr>
          <p:nvPr>
            <p:ph type="dt" sz="half" idx="10"/>
          </p:nvPr>
        </p:nvSpPr>
        <p:spPr/>
        <p:txBody>
          <a:bodyPr/>
          <a:lstStyle/>
          <a:p>
            <a:fld id="{43D04C09-88F4-D14E-ABCD-B2D4AC3DE463}" type="datetimeFigureOut">
              <a:rPr lang="fr-FR" smtClean="0"/>
              <a:t>31/01/2023</a:t>
            </a:fld>
            <a:endParaRPr lang="fr-FR"/>
          </a:p>
        </p:txBody>
      </p:sp>
      <p:sp>
        <p:nvSpPr>
          <p:cNvPr id="8" name="Espace réservé du pied de page 7">
            <a:extLst>
              <a:ext uri="{FF2B5EF4-FFF2-40B4-BE49-F238E27FC236}">
                <a16:creationId xmlns:a16="http://schemas.microsoft.com/office/drawing/2014/main" id="{B1A14F6E-F352-604B-B227-89102C29A35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5CF3EB2F-48BE-344D-B548-702DDDDC2B6A}"/>
              </a:ext>
            </a:extLst>
          </p:cNvPr>
          <p:cNvSpPr>
            <a:spLocks noGrp="1"/>
          </p:cNvSpPr>
          <p:nvPr>
            <p:ph type="sldNum" sz="quarter" idx="12"/>
          </p:nvPr>
        </p:nvSpPr>
        <p:spPr/>
        <p:txBody>
          <a:bodyPr/>
          <a:lstStyle/>
          <a:p>
            <a:fld id="{CB6EC6E6-8E21-2F47-B487-0542D24FCF44}" type="slidenum">
              <a:rPr lang="fr-FR" smtClean="0"/>
              <a:t>‹#›</a:t>
            </a:fld>
            <a:endParaRPr lang="fr-FR"/>
          </a:p>
        </p:txBody>
      </p:sp>
    </p:spTree>
    <p:extLst>
      <p:ext uri="{BB962C8B-B14F-4D97-AF65-F5344CB8AC3E}">
        <p14:creationId xmlns:p14="http://schemas.microsoft.com/office/powerpoint/2010/main" val="743938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70C8227-3EF1-AB4B-B7B7-D44899E6E6D0}"/>
              </a:ext>
            </a:extLst>
          </p:cNvPr>
          <p:cNvSpPr>
            <a:spLocks noGrp="1"/>
          </p:cNvSpPr>
          <p:nvPr>
            <p:ph type="dt" sz="half" idx="10"/>
          </p:nvPr>
        </p:nvSpPr>
        <p:spPr/>
        <p:txBody>
          <a:bodyPr/>
          <a:lstStyle/>
          <a:p>
            <a:fld id="{43D04C09-88F4-D14E-ABCD-B2D4AC3DE463}" type="datetimeFigureOut">
              <a:rPr lang="fr-FR" smtClean="0"/>
              <a:t>31/01/2023</a:t>
            </a:fld>
            <a:endParaRPr lang="fr-FR"/>
          </a:p>
        </p:txBody>
      </p:sp>
      <p:sp>
        <p:nvSpPr>
          <p:cNvPr id="3" name="Espace réservé du pied de page 2">
            <a:extLst>
              <a:ext uri="{FF2B5EF4-FFF2-40B4-BE49-F238E27FC236}">
                <a16:creationId xmlns:a16="http://schemas.microsoft.com/office/drawing/2014/main" id="{B5956805-3BC2-0243-9725-E7DBEEEF8762}"/>
              </a:ext>
            </a:extLst>
          </p:cNvPr>
          <p:cNvSpPr>
            <a:spLocks noGrp="1"/>
          </p:cNvSpPr>
          <p:nvPr>
            <p:ph type="ftr" sz="quarter" idx="11"/>
          </p:nvPr>
        </p:nvSpPr>
        <p:spPr/>
        <p:txBody>
          <a:bodyPr/>
          <a:lstStyle/>
          <a:p>
            <a:endParaRPr lang="fr-FR"/>
          </a:p>
        </p:txBody>
      </p:sp>
      <p:sp>
        <p:nvSpPr>
          <p:cNvPr id="5" name="Rectangle 4">
            <a:extLst>
              <a:ext uri="{FF2B5EF4-FFF2-40B4-BE49-F238E27FC236}">
                <a16:creationId xmlns:a16="http://schemas.microsoft.com/office/drawing/2014/main" id="{125BAE74-3840-D024-8627-400C22E382DD}"/>
              </a:ext>
            </a:extLst>
          </p:cNvPr>
          <p:cNvSpPr/>
          <p:nvPr userDrawn="1"/>
        </p:nvSpPr>
        <p:spPr>
          <a:xfrm>
            <a:off x="1" y="0"/>
            <a:ext cx="12192000" cy="4597422"/>
          </a:xfrm>
          <a:prstGeom prst="rect">
            <a:avLst/>
          </a:prstGeom>
          <a:gradFill flip="none" rotWithShape="1">
            <a:gsLst>
              <a:gs pos="0">
                <a:srgbClr val="1A95A3"/>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F5CE9599-3221-5428-D6E2-3944F818E959}"/>
              </a:ext>
            </a:extLst>
          </p:cNvPr>
          <p:cNvSpPr/>
          <p:nvPr userDrawn="1"/>
        </p:nvSpPr>
        <p:spPr>
          <a:xfrm>
            <a:off x="715051" y="1067993"/>
            <a:ext cx="10638410" cy="4722014"/>
          </a:xfrm>
          <a:prstGeom prst="rect">
            <a:avLst/>
          </a:prstGeom>
          <a:solidFill>
            <a:srgbClr val="92D05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numéro de diapositive 5">
            <a:extLst>
              <a:ext uri="{FF2B5EF4-FFF2-40B4-BE49-F238E27FC236}">
                <a16:creationId xmlns:a16="http://schemas.microsoft.com/office/drawing/2014/main" id="{427C9488-C2D5-2A0D-2571-7CA7C7386449}"/>
              </a:ext>
            </a:extLst>
          </p:cNvPr>
          <p:cNvSpPr>
            <a:spLocks noGrp="1"/>
          </p:cNvSpPr>
          <p:nvPr>
            <p:ph type="sldNum" sz="quarter" idx="12"/>
          </p:nvPr>
        </p:nvSpPr>
        <p:spPr>
          <a:xfrm>
            <a:off x="9390770" y="60995"/>
            <a:ext cx="2743200" cy="365125"/>
          </a:xfrm>
        </p:spPr>
        <p:txBody>
          <a:bodyPr/>
          <a:lstStyle>
            <a:lvl1pPr>
              <a:defRPr>
                <a:solidFill>
                  <a:schemeClr val="bg1"/>
                </a:solidFill>
              </a:defRPr>
            </a:lvl1pPr>
          </a:lstStyle>
          <a:p>
            <a:fld id="{CB6EC6E6-8E21-2F47-B487-0542D24FCF44}" type="slidenum">
              <a:rPr lang="fr-FR" smtClean="0"/>
              <a:pPr/>
              <a:t>‹#›</a:t>
            </a:fld>
            <a:endParaRPr lang="fr-FR" dirty="0"/>
          </a:p>
        </p:txBody>
      </p:sp>
      <p:sp>
        <p:nvSpPr>
          <p:cNvPr id="8" name="Titre 1">
            <a:extLst>
              <a:ext uri="{FF2B5EF4-FFF2-40B4-BE49-F238E27FC236}">
                <a16:creationId xmlns:a16="http://schemas.microsoft.com/office/drawing/2014/main" id="{0940C0BE-AAFF-52BB-54F1-78C5BF6F1C27}"/>
              </a:ext>
            </a:extLst>
          </p:cNvPr>
          <p:cNvSpPr>
            <a:spLocks noGrp="1"/>
          </p:cNvSpPr>
          <p:nvPr>
            <p:ph type="title"/>
          </p:nvPr>
        </p:nvSpPr>
        <p:spPr>
          <a:xfrm>
            <a:off x="638512" y="32784"/>
            <a:ext cx="10515600" cy="1325563"/>
          </a:xfrm>
        </p:spPr>
        <p:txBody>
          <a:bodyPr>
            <a:normAutofit/>
          </a:bodyPr>
          <a:lstStyle>
            <a:lvl1pPr>
              <a:defRPr sz="4000" b="1" i="0">
                <a:solidFill>
                  <a:schemeClr val="bg1"/>
                </a:solidFill>
                <a:latin typeface="Arial" panose="020B0604020202020204" pitchFamily="34" charset="0"/>
                <a:cs typeface="Arial" panose="020B0604020202020204" pitchFamily="34" charset="0"/>
              </a:defRPr>
            </a:lvl1pPr>
          </a:lstStyle>
          <a:p>
            <a:r>
              <a:rPr lang="fr-FR" dirty="0"/>
              <a:t>Modifiez le style du titre</a:t>
            </a:r>
          </a:p>
        </p:txBody>
      </p:sp>
      <p:sp>
        <p:nvSpPr>
          <p:cNvPr id="4" name="Content Placeholder 2">
            <a:extLst>
              <a:ext uri="{FF2B5EF4-FFF2-40B4-BE49-F238E27FC236}">
                <a16:creationId xmlns:a16="http://schemas.microsoft.com/office/drawing/2014/main" id="{55DD2F70-15C8-FD49-6122-06DCC48941F5}"/>
              </a:ext>
            </a:extLst>
          </p:cNvPr>
          <p:cNvSpPr txBox="1">
            <a:spLocks/>
          </p:cNvSpPr>
          <p:nvPr userDrawn="1"/>
        </p:nvSpPr>
        <p:spPr>
          <a:xfrm>
            <a:off x="715051" y="6160682"/>
            <a:ext cx="7322876" cy="6973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50000"/>
              </a:lnSpc>
              <a:spcBef>
                <a:spcPts val="0"/>
              </a:spcBef>
              <a:buFont typeface="Arial" panose="020B0604020202020204" pitchFamily="34" charset="0"/>
              <a:buNone/>
            </a:pPr>
            <a:r>
              <a:rPr lang="en-US" sz="1100" kern="0" dirty="0">
                <a:solidFill>
                  <a:srgbClr val="007575"/>
                </a:solidFill>
                <a:latin typeface="Arial" panose="020B0604020202020204" pitchFamily="34" charset="0"/>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xmlns="" val="tx"/>
                    </a:ext>
                  </a:extLst>
                </a:hlinkClick>
              </a:rPr>
              <a:t>www.worldwetlandsday.org</a:t>
            </a:r>
            <a:r>
              <a:rPr lang="en-US" sz="1100" kern="0" dirty="0">
                <a:solidFill>
                  <a:srgbClr val="007575"/>
                </a:solidFill>
                <a:latin typeface="Arial" panose="020B0604020202020204" pitchFamily="34" charset="0"/>
                <a:ea typeface="Times New Roman" panose="02020603050405020304" pitchFamily="18" charset="0"/>
                <a:cs typeface="Arial" panose="020B0604020202020204" pitchFamily="34" charset="0"/>
              </a:rPr>
              <a:t>  </a:t>
            </a:r>
            <a:r>
              <a:rPr lang="fr-CH" sz="1100" dirty="0">
                <a:solidFill>
                  <a:srgbClr val="007575"/>
                </a:solidFill>
                <a:effectLst/>
                <a:latin typeface="Arial" panose="020B0604020202020204" pitchFamily="34" charset="0"/>
                <a:cs typeface="Arial" panose="020B0604020202020204" pitchFamily="34" charset="0"/>
              </a:rPr>
              <a:t>#</a:t>
            </a:r>
            <a:r>
              <a:rPr lang="fr-CH" sz="1100" dirty="0" err="1">
                <a:solidFill>
                  <a:srgbClr val="007575"/>
                </a:solidFill>
                <a:effectLst/>
                <a:latin typeface="Arial" panose="020B0604020202020204" pitchFamily="34" charset="0"/>
                <a:cs typeface="Arial" panose="020B0604020202020204" pitchFamily="34" charset="0"/>
              </a:rPr>
              <a:t>GenerationRestoration</a:t>
            </a:r>
            <a:r>
              <a:rPr lang="fr-CH" sz="1100" dirty="0">
                <a:solidFill>
                  <a:srgbClr val="007575"/>
                </a:solidFill>
                <a:effectLst/>
                <a:latin typeface="Arial" panose="020B0604020202020204" pitchFamily="34" charset="0"/>
                <a:cs typeface="Arial" panose="020B0604020202020204" pitchFamily="34" charset="0"/>
              </a:rPr>
              <a:t>  #</a:t>
            </a:r>
            <a:r>
              <a:rPr lang="fr-CH" sz="1100" dirty="0" err="1">
                <a:solidFill>
                  <a:srgbClr val="007575"/>
                </a:solidFill>
                <a:effectLst/>
                <a:latin typeface="Arial" panose="020B0604020202020204" pitchFamily="34" charset="0"/>
                <a:cs typeface="Arial" panose="020B0604020202020204" pitchFamily="34" charset="0"/>
              </a:rPr>
              <a:t>ForWetlands</a:t>
            </a:r>
            <a:endParaRPr lang="fr-CH" sz="1100" dirty="0">
              <a:solidFill>
                <a:srgbClr val="00757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8112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E12D81-8CF0-2946-8003-51F9A56066D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8762F7D-F0FE-E241-8317-4F3C8E945F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D44242F5-C59D-C44A-B79C-80049C9F92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3321E87-1087-0A49-BFE5-69AD450F9FD4}"/>
              </a:ext>
            </a:extLst>
          </p:cNvPr>
          <p:cNvSpPr>
            <a:spLocks noGrp="1"/>
          </p:cNvSpPr>
          <p:nvPr>
            <p:ph type="dt" sz="half" idx="10"/>
          </p:nvPr>
        </p:nvSpPr>
        <p:spPr/>
        <p:txBody>
          <a:bodyPr/>
          <a:lstStyle/>
          <a:p>
            <a:fld id="{43D04C09-88F4-D14E-ABCD-B2D4AC3DE463}" type="datetimeFigureOut">
              <a:rPr lang="fr-FR" smtClean="0"/>
              <a:t>31/01/2023</a:t>
            </a:fld>
            <a:endParaRPr lang="fr-FR"/>
          </a:p>
        </p:txBody>
      </p:sp>
      <p:sp>
        <p:nvSpPr>
          <p:cNvPr id="6" name="Espace réservé du pied de page 5">
            <a:extLst>
              <a:ext uri="{FF2B5EF4-FFF2-40B4-BE49-F238E27FC236}">
                <a16:creationId xmlns:a16="http://schemas.microsoft.com/office/drawing/2014/main" id="{B933C075-3762-F64A-A4B7-E5474D5F1C6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58805FF-5D29-7943-BE04-8D48CB8E1CFD}"/>
              </a:ext>
            </a:extLst>
          </p:cNvPr>
          <p:cNvSpPr>
            <a:spLocks noGrp="1"/>
          </p:cNvSpPr>
          <p:nvPr>
            <p:ph type="sldNum" sz="quarter" idx="12"/>
          </p:nvPr>
        </p:nvSpPr>
        <p:spPr/>
        <p:txBody>
          <a:bodyPr/>
          <a:lstStyle/>
          <a:p>
            <a:fld id="{CB6EC6E6-8E21-2F47-B487-0542D24FCF44}" type="slidenum">
              <a:rPr lang="fr-FR" smtClean="0"/>
              <a:t>‹#›</a:t>
            </a:fld>
            <a:endParaRPr lang="fr-FR"/>
          </a:p>
        </p:txBody>
      </p:sp>
    </p:spTree>
    <p:extLst>
      <p:ext uri="{BB962C8B-B14F-4D97-AF65-F5344CB8AC3E}">
        <p14:creationId xmlns:p14="http://schemas.microsoft.com/office/powerpoint/2010/main" val="2712858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5B0917-6DBB-A449-97EA-E1FF1FFB5B9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37B443A-8D29-1942-A217-E87ACBA0AA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C4E86E4-8C92-154C-9B1C-FACD659F5F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D98C98A-E238-5B44-8DB8-E22C2CE0A436}"/>
              </a:ext>
            </a:extLst>
          </p:cNvPr>
          <p:cNvSpPr>
            <a:spLocks noGrp="1"/>
          </p:cNvSpPr>
          <p:nvPr>
            <p:ph type="dt" sz="half" idx="10"/>
          </p:nvPr>
        </p:nvSpPr>
        <p:spPr/>
        <p:txBody>
          <a:bodyPr/>
          <a:lstStyle/>
          <a:p>
            <a:fld id="{43D04C09-88F4-D14E-ABCD-B2D4AC3DE463}" type="datetimeFigureOut">
              <a:rPr lang="fr-FR" smtClean="0"/>
              <a:t>31/01/2023</a:t>
            </a:fld>
            <a:endParaRPr lang="fr-FR"/>
          </a:p>
        </p:txBody>
      </p:sp>
      <p:sp>
        <p:nvSpPr>
          <p:cNvPr id="6" name="Espace réservé du pied de page 5">
            <a:extLst>
              <a:ext uri="{FF2B5EF4-FFF2-40B4-BE49-F238E27FC236}">
                <a16:creationId xmlns:a16="http://schemas.microsoft.com/office/drawing/2014/main" id="{8C2FA8A5-23EC-024F-953B-9D8D5261E49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94DE844-5836-9D44-B1C3-89974B858EE4}"/>
              </a:ext>
            </a:extLst>
          </p:cNvPr>
          <p:cNvSpPr>
            <a:spLocks noGrp="1"/>
          </p:cNvSpPr>
          <p:nvPr>
            <p:ph type="sldNum" sz="quarter" idx="12"/>
          </p:nvPr>
        </p:nvSpPr>
        <p:spPr/>
        <p:txBody>
          <a:bodyPr/>
          <a:lstStyle/>
          <a:p>
            <a:fld id="{CB6EC6E6-8E21-2F47-B487-0542D24FCF44}" type="slidenum">
              <a:rPr lang="fr-FR" smtClean="0"/>
              <a:t>‹#›</a:t>
            </a:fld>
            <a:endParaRPr lang="fr-FR"/>
          </a:p>
        </p:txBody>
      </p:sp>
    </p:spTree>
    <p:extLst>
      <p:ext uri="{BB962C8B-B14F-4D97-AF65-F5344CB8AC3E}">
        <p14:creationId xmlns:p14="http://schemas.microsoft.com/office/powerpoint/2010/main" val="462141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F240250-3F44-4846-B50C-5DC94B274A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6000FF6-0F15-2E45-9044-120B6B643F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2814CE7-5C6F-374A-8ABF-1DEC5245B5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D04C09-88F4-D14E-ABCD-B2D4AC3DE463}" type="datetimeFigureOut">
              <a:rPr lang="fr-FR" smtClean="0"/>
              <a:t>31/01/2023</a:t>
            </a:fld>
            <a:endParaRPr lang="fr-FR" dirty="0"/>
          </a:p>
        </p:txBody>
      </p:sp>
      <p:sp>
        <p:nvSpPr>
          <p:cNvPr id="5" name="Espace réservé du pied de page 4">
            <a:extLst>
              <a:ext uri="{FF2B5EF4-FFF2-40B4-BE49-F238E27FC236}">
                <a16:creationId xmlns:a16="http://schemas.microsoft.com/office/drawing/2014/main" id="{6BBE1BEB-7C57-8745-A700-2FA7E89F6C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a:extLst>
              <a:ext uri="{FF2B5EF4-FFF2-40B4-BE49-F238E27FC236}">
                <a16:creationId xmlns:a16="http://schemas.microsoft.com/office/drawing/2014/main" id="{3F6D73EF-A9EC-094E-980B-D201E21F12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6EC6E6-8E21-2F47-B487-0542D24FCF44}" type="slidenum">
              <a:rPr lang="fr-FR" smtClean="0"/>
              <a:t>‹#›</a:t>
            </a:fld>
            <a:endParaRPr lang="fr-FR" dirty="0"/>
          </a:p>
        </p:txBody>
      </p:sp>
    </p:spTree>
    <p:extLst>
      <p:ext uri="{BB962C8B-B14F-4D97-AF65-F5344CB8AC3E}">
        <p14:creationId xmlns:p14="http://schemas.microsoft.com/office/powerpoint/2010/main" val="3325879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2" r:id="rId5"/>
    <p:sldLayoutId id="2147483653"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worldwetlandsday.org/" TargetMode="External"/><Relationship Id="rId2" Type="http://schemas.openxmlformats.org/officeDocument/2006/relationships/image" Target="../media/image6.jpg"/><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7D1DD82-7E2C-EA4D-A7CD-16EB82A99225}"/>
              </a:ext>
            </a:extLst>
          </p:cNvPr>
          <p:cNvPicPr>
            <a:picLocks noChangeAspect="1"/>
          </p:cNvPicPr>
          <p:nvPr/>
        </p:nvPicPr>
        <p:blipFill>
          <a:blip r:embed="rId2"/>
          <a:stretch>
            <a:fillRect/>
          </a:stretch>
        </p:blipFill>
        <p:spPr>
          <a:xfrm>
            <a:off x="-42176" y="7129"/>
            <a:ext cx="12204702" cy="6850871"/>
          </a:xfrm>
          <a:prstGeom prst="rect">
            <a:avLst/>
          </a:prstGeom>
        </p:spPr>
      </p:pic>
      <p:sp>
        <p:nvSpPr>
          <p:cNvPr id="15" name="Content Placeholder 2">
            <a:extLst>
              <a:ext uri="{FF2B5EF4-FFF2-40B4-BE49-F238E27FC236}">
                <a16:creationId xmlns:a16="http://schemas.microsoft.com/office/drawing/2014/main" id="{AE2511B4-1119-F743-7EC3-48AB5F6678B8}"/>
              </a:ext>
            </a:extLst>
          </p:cNvPr>
          <p:cNvSpPr txBox="1">
            <a:spLocks/>
          </p:cNvSpPr>
          <p:nvPr/>
        </p:nvSpPr>
        <p:spPr>
          <a:xfrm>
            <a:off x="306587" y="5475262"/>
            <a:ext cx="2930637" cy="9137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50000"/>
              </a:lnSpc>
              <a:spcBef>
                <a:spcPts val="0"/>
              </a:spcBef>
              <a:buFont typeface="Arial" panose="020B0604020202020204" pitchFamily="34" charset="0"/>
              <a:buNone/>
            </a:pPr>
            <a:r>
              <a:rPr lang="en-US" sz="1400" kern="0" dirty="0">
                <a:solidFill>
                  <a:schemeClr val="bg1"/>
                </a:solidFill>
                <a:latin typeface="Helvetica" pitchFamily="2"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xmlns="" val="tx"/>
                    </a:ext>
                  </a:extLst>
                </a:hlinkClick>
              </a:rPr>
              <a:t>www.worldwetlandsday.org</a:t>
            </a:r>
            <a:r>
              <a:rPr lang="en-US" sz="1400" kern="0" dirty="0">
                <a:solidFill>
                  <a:schemeClr val="bg1"/>
                </a:solidFill>
                <a:latin typeface="Helvetica" pitchFamily="2" charset="0"/>
                <a:ea typeface="Times New Roman" panose="02020603050405020304" pitchFamily="18" charset="0"/>
                <a:cs typeface="Arial" panose="020B0604020202020204" pitchFamily="34" charset="0"/>
              </a:rPr>
              <a:t/>
            </a:r>
            <a:br>
              <a:rPr lang="en-US" sz="1400" kern="0" dirty="0">
                <a:solidFill>
                  <a:schemeClr val="bg1"/>
                </a:solidFill>
                <a:latin typeface="Helvetica" pitchFamily="2" charset="0"/>
                <a:ea typeface="Times New Roman" panose="02020603050405020304" pitchFamily="18" charset="0"/>
                <a:cs typeface="Arial" panose="020B0604020202020204" pitchFamily="34" charset="0"/>
              </a:rPr>
            </a:br>
            <a:r>
              <a:rPr lang="fr-CH" sz="1400" dirty="0">
                <a:solidFill>
                  <a:schemeClr val="bg1"/>
                </a:solidFill>
                <a:effectLst/>
                <a:latin typeface="Helvetica" pitchFamily="2" charset="0"/>
              </a:rPr>
              <a:t>#</a:t>
            </a:r>
            <a:r>
              <a:rPr lang="fr-CH" sz="1400" dirty="0" err="1">
                <a:solidFill>
                  <a:schemeClr val="bg1"/>
                </a:solidFill>
                <a:effectLst/>
                <a:latin typeface="Helvetica" pitchFamily="2" charset="0"/>
              </a:rPr>
              <a:t>GenerationRestoration</a:t>
            </a:r>
            <a:r>
              <a:rPr lang="fr-CH" sz="1400" dirty="0">
                <a:solidFill>
                  <a:schemeClr val="bg1"/>
                </a:solidFill>
                <a:latin typeface="Helvetica" pitchFamily="2" charset="0"/>
              </a:rPr>
              <a:t/>
            </a:r>
            <a:br>
              <a:rPr lang="fr-CH" sz="1400" dirty="0">
                <a:solidFill>
                  <a:schemeClr val="bg1"/>
                </a:solidFill>
                <a:latin typeface="Helvetica" pitchFamily="2" charset="0"/>
              </a:rPr>
            </a:br>
            <a:r>
              <a:rPr lang="fr-CH" sz="1400" dirty="0">
                <a:solidFill>
                  <a:schemeClr val="bg1"/>
                </a:solidFill>
                <a:effectLst/>
                <a:latin typeface="Helvetica" pitchFamily="2" charset="0"/>
              </a:rPr>
              <a:t>#</a:t>
            </a:r>
            <a:r>
              <a:rPr lang="fr-CH" sz="1400" dirty="0" err="1">
                <a:solidFill>
                  <a:schemeClr val="bg1"/>
                </a:solidFill>
                <a:effectLst/>
                <a:latin typeface="Helvetica" pitchFamily="2" charset="0"/>
              </a:rPr>
              <a:t>ForWetlands</a:t>
            </a:r>
            <a:endParaRPr lang="fr-CH" sz="1400" dirty="0">
              <a:solidFill>
                <a:schemeClr val="bg1"/>
              </a:solidFill>
              <a:effectLst/>
              <a:latin typeface="Helvetica" pitchFamily="2" charset="0"/>
            </a:endParaRPr>
          </a:p>
        </p:txBody>
      </p:sp>
      <p:sp>
        <p:nvSpPr>
          <p:cNvPr id="17" name="Title 1">
            <a:extLst>
              <a:ext uri="{FF2B5EF4-FFF2-40B4-BE49-F238E27FC236}">
                <a16:creationId xmlns:a16="http://schemas.microsoft.com/office/drawing/2014/main" id="{0F0B4E06-58B6-B860-9F9D-7B83223A9AE1}"/>
              </a:ext>
            </a:extLst>
          </p:cNvPr>
          <p:cNvSpPr>
            <a:spLocks noGrp="1"/>
          </p:cNvSpPr>
          <p:nvPr/>
        </p:nvSpPr>
        <p:spPr>
          <a:xfrm>
            <a:off x="-93385" y="1525866"/>
            <a:ext cx="6359714" cy="29475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nSpc>
                <a:spcPct val="80000"/>
              </a:lnSpc>
              <a:spcBef>
                <a:spcPts val="0"/>
              </a:spcBef>
            </a:pPr>
            <a:r>
              <a:rPr lang="ru-RU" sz="8600" b="1" dirty="0">
                <a:solidFill>
                  <a:prstClr val="white"/>
                </a:solidFill>
                <a:latin typeface="Arial" panose="020B0604020202020204" pitchFamily="34" charset="0"/>
                <a:ea typeface="+mn-ea"/>
                <a:cs typeface="Arial" panose="020B0604020202020204" pitchFamily="34" charset="0"/>
              </a:rPr>
              <a:t>Време </a:t>
            </a:r>
            <a:r>
              <a:rPr lang="ru-RU" sz="8600" b="1" dirty="0" smtClean="0">
                <a:solidFill>
                  <a:prstClr val="white"/>
                </a:solidFill>
                <a:latin typeface="Arial" panose="020B0604020202020204" pitchFamily="34" charset="0"/>
                <a:ea typeface="+mn-ea"/>
                <a:cs typeface="Arial" panose="020B0604020202020204" pitchFamily="34" charset="0"/>
              </a:rPr>
              <a:t>е</a:t>
            </a:r>
            <a:endParaRPr lang="en-US" sz="8600" b="1" dirty="0" smtClean="0">
              <a:solidFill>
                <a:prstClr val="white"/>
              </a:solidFill>
              <a:latin typeface="Arial" panose="020B0604020202020204" pitchFamily="34" charset="0"/>
              <a:ea typeface="+mn-ea"/>
              <a:cs typeface="Arial" panose="020B0604020202020204" pitchFamily="34" charset="0"/>
            </a:endParaRPr>
          </a:p>
          <a:p>
            <a:pPr lvl="0">
              <a:lnSpc>
                <a:spcPct val="80000"/>
              </a:lnSpc>
              <a:spcBef>
                <a:spcPts val="0"/>
              </a:spcBef>
            </a:pPr>
            <a:r>
              <a:rPr lang="bg-BG" sz="4300" b="1" dirty="0">
                <a:solidFill>
                  <a:prstClr val="white"/>
                </a:solidFill>
                <a:latin typeface="Arial" panose="020B0604020202020204" pitchFamily="34" charset="0"/>
                <a:ea typeface="+mn-ea"/>
                <a:cs typeface="Arial" panose="020B0604020202020204" pitchFamily="34" charset="0"/>
              </a:rPr>
              <a:t>з</a:t>
            </a:r>
            <a:r>
              <a:rPr lang="ru-RU" sz="4300" b="1" dirty="0" smtClean="0">
                <a:solidFill>
                  <a:prstClr val="white"/>
                </a:solidFill>
                <a:latin typeface="Arial" panose="020B0604020202020204" pitchFamily="34" charset="0"/>
                <a:ea typeface="+mn-ea"/>
                <a:cs typeface="Arial" panose="020B0604020202020204" pitchFamily="34" charset="0"/>
              </a:rPr>
              <a:t>а възстановяване на </a:t>
            </a:r>
          </a:p>
          <a:p>
            <a:pPr lvl="0">
              <a:lnSpc>
                <a:spcPct val="80000"/>
              </a:lnSpc>
              <a:spcBef>
                <a:spcPts val="0"/>
              </a:spcBef>
            </a:pPr>
            <a:r>
              <a:rPr lang="ru-RU" sz="4300" b="1" dirty="0" smtClean="0">
                <a:solidFill>
                  <a:prstClr val="white"/>
                </a:solidFill>
                <a:latin typeface="Arial" panose="020B0604020202020204" pitchFamily="34" charset="0"/>
                <a:ea typeface="+mn-ea"/>
                <a:cs typeface="Arial" panose="020B0604020202020204" pitchFamily="34" charset="0"/>
              </a:rPr>
              <a:t>влажните </a:t>
            </a:r>
            <a:r>
              <a:rPr lang="ru-RU" sz="4300" b="1" dirty="0">
                <a:solidFill>
                  <a:prstClr val="white"/>
                </a:solidFill>
                <a:latin typeface="Arial" panose="020B0604020202020204" pitchFamily="34" charset="0"/>
                <a:ea typeface="+mn-ea"/>
                <a:cs typeface="Arial" panose="020B0604020202020204" pitchFamily="34" charset="0"/>
              </a:rPr>
              <a:t>зони</a:t>
            </a:r>
            <a:endParaRPr lang="en-US" sz="4300" b="1" dirty="0">
              <a:solidFill>
                <a:prstClr val="white"/>
              </a:solidFill>
              <a:latin typeface="Arial" panose="020B0604020202020204" pitchFamily="34" charset="0"/>
              <a:ea typeface="+mn-ea"/>
              <a:cs typeface="Arial" panose="020B0604020202020204" pitchFamily="34" charset="0"/>
            </a:endParaRPr>
          </a:p>
        </p:txBody>
      </p:sp>
      <p:pic>
        <p:nvPicPr>
          <p:cNvPr id="19" name="Image 18">
            <a:extLst>
              <a:ext uri="{FF2B5EF4-FFF2-40B4-BE49-F238E27FC236}">
                <a16:creationId xmlns:a16="http://schemas.microsoft.com/office/drawing/2014/main" id="{DD40E1F2-A6E7-9F81-2709-3DB42D307337}"/>
              </a:ext>
            </a:extLst>
          </p:cNvPr>
          <p:cNvPicPr>
            <a:picLocks noChangeAspect="1"/>
          </p:cNvPicPr>
          <p:nvPr/>
        </p:nvPicPr>
        <p:blipFill>
          <a:blip r:embed="rId4"/>
          <a:stretch>
            <a:fillRect/>
          </a:stretch>
        </p:blipFill>
        <p:spPr>
          <a:xfrm>
            <a:off x="8899068" y="3889952"/>
            <a:ext cx="3098800" cy="2184400"/>
          </a:xfrm>
          <a:prstGeom prst="rect">
            <a:avLst/>
          </a:prstGeom>
        </p:spPr>
      </p:pic>
      <p:pic>
        <p:nvPicPr>
          <p:cNvPr id="5" name="Image 4" descr="Une image contenant texte&#10;&#10;Description générée automatiquement">
            <a:extLst>
              <a:ext uri="{FF2B5EF4-FFF2-40B4-BE49-F238E27FC236}">
                <a16:creationId xmlns:a16="http://schemas.microsoft.com/office/drawing/2014/main" id="{F7044778-99E3-6764-4BA8-D1626598DCD4}"/>
              </a:ext>
            </a:extLst>
          </p:cNvPr>
          <p:cNvPicPr>
            <a:picLocks noChangeAspect="1"/>
          </p:cNvPicPr>
          <p:nvPr/>
        </p:nvPicPr>
        <p:blipFill>
          <a:blip r:embed="rId5"/>
          <a:stretch>
            <a:fillRect/>
          </a:stretch>
        </p:blipFill>
        <p:spPr>
          <a:xfrm>
            <a:off x="8954777" y="104622"/>
            <a:ext cx="3207749" cy="1215056"/>
          </a:xfrm>
          <a:prstGeom prst="rect">
            <a:avLst/>
          </a:prstGeom>
        </p:spPr>
      </p:pic>
      <p:sp>
        <p:nvSpPr>
          <p:cNvPr id="6" name="Content Placeholder 2">
            <a:extLst>
              <a:ext uri="{FF2B5EF4-FFF2-40B4-BE49-F238E27FC236}">
                <a16:creationId xmlns:a16="http://schemas.microsoft.com/office/drawing/2014/main" id="{68366DD9-76CA-DBE2-8498-056DA873280F}"/>
              </a:ext>
            </a:extLst>
          </p:cNvPr>
          <p:cNvSpPr txBox="1">
            <a:spLocks/>
          </p:cNvSpPr>
          <p:nvPr/>
        </p:nvSpPr>
        <p:spPr>
          <a:xfrm>
            <a:off x="306587" y="255275"/>
            <a:ext cx="2930637" cy="9137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50000"/>
              </a:lnSpc>
              <a:spcBef>
                <a:spcPts val="0"/>
              </a:spcBef>
              <a:buFont typeface="Arial" panose="020B0604020202020204" pitchFamily="34" charset="0"/>
              <a:buNone/>
            </a:pPr>
            <a:endParaRPr lang="fr-CH" sz="1400" dirty="0">
              <a:solidFill>
                <a:schemeClr val="bg1"/>
              </a:solidFill>
              <a:effectLst/>
              <a:latin typeface="Helvetica" pitchFamily="2" charset="0"/>
            </a:endParaRPr>
          </a:p>
        </p:txBody>
      </p:sp>
      <p:sp>
        <p:nvSpPr>
          <p:cNvPr id="7" name="Content Placeholder 2">
            <a:extLst>
              <a:ext uri="{FF2B5EF4-FFF2-40B4-BE49-F238E27FC236}">
                <a16:creationId xmlns:a16="http://schemas.microsoft.com/office/drawing/2014/main" id="{4AE45146-52DB-66C4-DDDD-03E2D2CB8B29}"/>
              </a:ext>
            </a:extLst>
          </p:cNvPr>
          <p:cNvSpPr txBox="1">
            <a:spLocks/>
          </p:cNvSpPr>
          <p:nvPr/>
        </p:nvSpPr>
        <p:spPr>
          <a:xfrm>
            <a:off x="306587" y="4268069"/>
            <a:ext cx="2930637" cy="9137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50000"/>
              </a:lnSpc>
              <a:spcBef>
                <a:spcPts val="0"/>
              </a:spcBef>
              <a:buFont typeface="Arial" panose="020B0604020202020204" pitchFamily="34" charset="0"/>
              <a:buNone/>
            </a:pPr>
            <a:endParaRPr lang="fr-CH" sz="1400" dirty="0">
              <a:solidFill>
                <a:schemeClr val="bg1"/>
              </a:solidFill>
              <a:effectLst/>
              <a:latin typeface="Helvetica" pitchFamily="2" charset="0"/>
            </a:endParaRPr>
          </a:p>
        </p:txBody>
      </p:sp>
    </p:spTree>
    <p:extLst>
      <p:ext uri="{BB962C8B-B14F-4D97-AF65-F5344CB8AC3E}">
        <p14:creationId xmlns:p14="http://schemas.microsoft.com/office/powerpoint/2010/main" val="2053968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89B58A-E8CE-963B-5E8B-8942A51A1245}"/>
              </a:ext>
            </a:extLst>
          </p:cNvPr>
          <p:cNvSpPr>
            <a:spLocks noGrp="1"/>
          </p:cNvSpPr>
          <p:nvPr>
            <p:ph type="title"/>
          </p:nvPr>
        </p:nvSpPr>
        <p:spPr>
          <a:xfrm>
            <a:off x="638511" y="32784"/>
            <a:ext cx="10922867" cy="1325563"/>
          </a:xfrm>
        </p:spPr>
        <p:txBody>
          <a:bodyPr/>
          <a:lstStyle/>
          <a:p>
            <a:r>
              <a:rPr lang="ru-RU" sz="3600" dirty="0">
                <a:solidFill>
                  <a:prstClr val="white"/>
                </a:solidFill>
              </a:rPr>
              <a:t>Възстановените влажни зони дават 7 основни ползи</a:t>
            </a:r>
            <a:endParaRPr lang="fr-FR" dirty="0"/>
          </a:p>
        </p:txBody>
      </p:sp>
      <p:sp>
        <p:nvSpPr>
          <p:cNvPr id="3" name="Espace réservé du contenu 2">
            <a:extLst>
              <a:ext uri="{FF2B5EF4-FFF2-40B4-BE49-F238E27FC236}">
                <a16:creationId xmlns:a16="http://schemas.microsoft.com/office/drawing/2014/main" id="{FD061B1E-6B65-81E3-5182-16540934F27C}"/>
              </a:ext>
            </a:extLst>
          </p:cNvPr>
          <p:cNvSpPr>
            <a:spLocks noGrp="1"/>
          </p:cNvSpPr>
          <p:nvPr>
            <p:ph idx="1"/>
          </p:nvPr>
        </p:nvSpPr>
        <p:spPr>
          <a:xfrm>
            <a:off x="1003300" y="1438669"/>
            <a:ext cx="10350500" cy="3540219"/>
          </a:xfrm>
        </p:spPr>
        <p:txBody>
          <a:bodyPr numCol="2">
            <a:normAutofit/>
          </a:bodyPr>
          <a:lstStyle/>
          <a:p>
            <a:pPr marL="0" indent="0">
              <a:lnSpc>
                <a:spcPct val="100000"/>
              </a:lnSpc>
              <a:spcAft>
                <a:spcPts val="1000"/>
              </a:spcAft>
              <a:buNone/>
            </a:pPr>
            <a:r>
              <a:rPr lang="bg-BG" sz="1800" b="1" dirty="0" smtClean="0">
                <a:solidFill>
                  <a:srgbClr val="007575"/>
                </a:solidFill>
                <a:effectLst/>
                <a:latin typeface="Arial" panose="020B0604020202020204" pitchFamily="34" charset="0"/>
                <a:ea typeface="Times New Roman" panose="02020603050405020304" pitchFamily="18" charset="0"/>
                <a:cs typeface="Times New Roman" panose="02020603050405020304" pitchFamily="18" charset="0"/>
              </a:rPr>
              <a:t>Подобряване на поминъка</a:t>
            </a:r>
            <a:endParaRPr lang="en-DE" sz="1800" dirty="0">
              <a:solidFill>
                <a:srgbClr val="007575"/>
              </a:solidFill>
              <a:effectLst/>
              <a:latin typeface="Georgia" panose="02040502050405020303" pitchFamily="18" charset="0"/>
              <a:ea typeface="Calibri" panose="020F0502020204030204" pitchFamily="34" charset="0"/>
              <a:cs typeface="Times New Roman" panose="02020603050405020304" pitchFamily="18" charset="0"/>
            </a:endParaRPr>
          </a:p>
          <a:p>
            <a:pPr marL="684000">
              <a:lnSpc>
                <a:spcPct val="100000"/>
              </a:lnSpc>
              <a:spcAft>
                <a:spcPts val="1000"/>
              </a:spcAft>
            </a:pPr>
            <a:r>
              <a:rPr lang="ru-RU" sz="1400" dirty="0">
                <a:ea typeface="Times New Roman" panose="02020603050405020304" pitchFamily="18" charset="0"/>
                <a:cs typeface="Times New Roman" panose="02020603050405020304" pitchFamily="18" charset="0"/>
              </a:rPr>
              <a:t>Влажните зони създават поминък </a:t>
            </a:r>
            <a:r>
              <a:rPr lang="ru-RU" sz="1400" dirty="0" smtClean="0">
                <a:ea typeface="Times New Roman" panose="02020603050405020304" pitchFamily="18" charset="0"/>
                <a:cs typeface="Times New Roman" panose="02020603050405020304" pitchFamily="18" charset="0"/>
              </a:rPr>
              <a:t>в риболова </a:t>
            </a:r>
            <a:r>
              <a:rPr lang="ru-RU" sz="1400" dirty="0">
                <a:ea typeface="Times New Roman" panose="02020603050405020304" pitchFamily="18" charset="0"/>
                <a:cs typeface="Times New Roman" panose="02020603050405020304" pitchFamily="18" charset="0"/>
              </a:rPr>
              <a:t>и </a:t>
            </a:r>
            <a:r>
              <a:rPr lang="ru-RU" sz="1400" dirty="0" smtClean="0">
                <a:ea typeface="Times New Roman" panose="02020603050405020304" pitchFamily="18" charset="0"/>
                <a:cs typeface="Times New Roman" panose="02020603050405020304" pitchFamily="18" charset="0"/>
              </a:rPr>
              <a:t>аквакултурите, </a:t>
            </a:r>
            <a:r>
              <a:rPr lang="ru-RU" sz="1400" dirty="0">
                <a:ea typeface="Times New Roman" panose="02020603050405020304" pitchFamily="18" charset="0"/>
                <a:cs typeface="Times New Roman" panose="02020603050405020304" pitchFamily="18" charset="0"/>
              </a:rPr>
              <a:t>а също така осигуряват блага като тръстика и треви. Тези възможности често са от полза за местното </a:t>
            </a:r>
            <a:r>
              <a:rPr lang="ru-RU" sz="1400" dirty="0" smtClean="0">
                <a:ea typeface="Times New Roman" panose="02020603050405020304" pitchFamily="18" charset="0"/>
                <a:cs typeface="Times New Roman" panose="02020603050405020304" pitchFamily="18" charset="0"/>
              </a:rPr>
              <a:t>население.</a:t>
            </a:r>
          </a:p>
          <a:p>
            <a:pPr marL="0" indent="0">
              <a:lnSpc>
                <a:spcPct val="100000"/>
              </a:lnSpc>
              <a:spcAft>
                <a:spcPts val="1000"/>
              </a:spcAft>
              <a:buNone/>
            </a:pPr>
            <a:r>
              <a:rPr lang="bg-BG" sz="1800" b="1" dirty="0" smtClean="0">
                <a:solidFill>
                  <a:srgbClr val="007575"/>
                </a:solidFill>
                <a:ea typeface="Times New Roman" panose="02020603050405020304" pitchFamily="18" charset="0"/>
                <a:cs typeface="Times New Roman" panose="02020603050405020304" pitchFamily="18" charset="0"/>
              </a:rPr>
              <a:t>Засилват екотуризма</a:t>
            </a:r>
            <a:endParaRPr lang="en-DE" sz="1800" b="1" dirty="0">
              <a:solidFill>
                <a:srgbClr val="007575"/>
              </a:solidFill>
              <a:ea typeface="Times New Roman" panose="02020603050405020304" pitchFamily="18" charset="0"/>
              <a:cs typeface="Times New Roman" panose="02020603050405020304" pitchFamily="18" charset="0"/>
            </a:endParaRPr>
          </a:p>
          <a:p>
            <a:pPr marL="684000">
              <a:lnSpc>
                <a:spcPct val="100000"/>
              </a:lnSpc>
              <a:spcAft>
                <a:spcPts val="1000"/>
              </a:spcAft>
            </a:pPr>
            <a:r>
              <a:rPr lang="ru-RU" sz="1400" dirty="0" smtClean="0">
                <a:ea typeface="Times New Roman" panose="02020603050405020304" pitchFamily="18" charset="0"/>
                <a:cs typeface="Times New Roman" panose="02020603050405020304" pitchFamily="18" charset="0"/>
              </a:rPr>
              <a:t>Възстановените влажни зони са устойчив </a:t>
            </a:r>
            <a:r>
              <a:rPr lang="ru-RU" sz="1400" dirty="0">
                <a:ea typeface="Times New Roman" panose="02020603050405020304" pitchFamily="18" charset="0"/>
                <a:cs typeface="Times New Roman" panose="02020603050405020304" pitchFamily="18" charset="0"/>
              </a:rPr>
              <a:t>магнит за </a:t>
            </a:r>
            <a:r>
              <a:rPr lang="ru-RU" sz="1400" dirty="0" smtClean="0">
                <a:ea typeface="Times New Roman" panose="02020603050405020304" pitchFamily="18" charset="0"/>
                <a:cs typeface="Times New Roman" panose="02020603050405020304" pitchFamily="18" charset="0"/>
              </a:rPr>
              <a:t>посетители; </a:t>
            </a:r>
            <a:r>
              <a:rPr lang="ru-RU" sz="1400" dirty="0">
                <a:ea typeface="Times New Roman" panose="02020603050405020304" pitchFamily="18" charset="0"/>
                <a:cs typeface="Times New Roman" panose="02020603050405020304" pitchFamily="18" charset="0"/>
              </a:rPr>
              <a:t>природна атракция, която привлича туристи заедно с възможностите да ги обслужва</a:t>
            </a:r>
            <a:r>
              <a:rPr lang="en-US" sz="1400"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bg-BG" sz="14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684000">
              <a:lnSpc>
                <a:spcPct val="100000"/>
              </a:lnSpc>
              <a:spcAft>
                <a:spcPts val="1000"/>
              </a:spcAft>
            </a:pPr>
            <a:endParaRPr lang="en-DE" sz="1400" dirty="0">
              <a:effectLst/>
              <a:latin typeface="Georgia" panose="02040502050405020303" pitchFamily="18" charset="0"/>
              <a:ea typeface="Calibri" panose="020F0502020204030204" pitchFamily="34" charset="0"/>
              <a:cs typeface="Times New Roman" panose="02020603050405020304" pitchFamily="18" charset="0"/>
            </a:endParaRPr>
          </a:p>
          <a:p>
            <a:pPr marL="0" indent="0">
              <a:lnSpc>
                <a:spcPct val="100000"/>
              </a:lnSpc>
              <a:spcAft>
                <a:spcPts val="1000"/>
              </a:spcAft>
              <a:buNone/>
            </a:pPr>
            <a:r>
              <a:rPr lang="bg-BG" sz="1800" b="1" dirty="0" smtClean="0">
                <a:solidFill>
                  <a:srgbClr val="007575"/>
                </a:solidFill>
                <a:effectLst/>
                <a:latin typeface="Arial" panose="020B0604020202020204" pitchFamily="34" charset="0"/>
                <a:ea typeface="Times New Roman" panose="02020603050405020304" pitchFamily="18" charset="0"/>
                <a:cs typeface="Times New Roman" panose="02020603050405020304" pitchFamily="18" charset="0"/>
              </a:rPr>
              <a:t>         Повишават качеството на живот</a:t>
            </a:r>
            <a:endParaRPr lang="en-DE" sz="1800" dirty="0">
              <a:solidFill>
                <a:srgbClr val="007575"/>
              </a:solidFill>
              <a:effectLst/>
              <a:latin typeface="Georgia" panose="02040502050405020303" pitchFamily="18" charset="0"/>
              <a:ea typeface="Calibri" panose="020F0502020204030204" pitchFamily="34" charset="0"/>
              <a:cs typeface="Times New Roman" panose="02020603050405020304" pitchFamily="18" charset="0"/>
            </a:endParaRPr>
          </a:p>
          <a:p>
            <a:pPr marL="684000">
              <a:lnSpc>
                <a:spcPct val="100000"/>
              </a:lnSpc>
              <a:spcAft>
                <a:spcPts val="1000"/>
              </a:spcAft>
            </a:pPr>
            <a:r>
              <a:rPr lang="ru-RU" sz="1400" dirty="0">
                <a:ea typeface="Times New Roman" panose="02020603050405020304" pitchFamily="18" charset="0"/>
                <a:cs typeface="Times New Roman" panose="02020603050405020304" pitchFamily="18" charset="0"/>
              </a:rPr>
              <a:t>Ревитализираните влажни зони осигуряват място за отдих, изживяване на природата – и усещане за удоволствие от тяхното </a:t>
            </a:r>
            <a:r>
              <a:rPr lang="ru-RU" sz="1400" dirty="0" smtClean="0">
                <a:ea typeface="Times New Roman" panose="02020603050405020304" pitchFamily="18" charset="0"/>
                <a:cs typeface="Times New Roman" panose="02020603050405020304" pitchFamily="18" charset="0"/>
              </a:rPr>
              <a:t>възстановяване</a:t>
            </a:r>
            <a:r>
              <a:rPr lang="en-US" sz="14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DE" sz="1400" dirty="0">
              <a:effectLst/>
              <a:latin typeface="Georgia" panose="02040502050405020303" pitchFamily="18" charset="0"/>
              <a:ea typeface="Calibri" panose="020F0502020204030204" pitchFamily="34" charset="0"/>
              <a:cs typeface="Times New Roman" panose="02020603050405020304" pitchFamily="18" charset="0"/>
            </a:endParaRPr>
          </a:p>
        </p:txBody>
      </p:sp>
      <p:pic>
        <p:nvPicPr>
          <p:cNvPr id="4" name="Image 3">
            <a:extLst>
              <a:ext uri="{FF2B5EF4-FFF2-40B4-BE49-F238E27FC236}">
                <a16:creationId xmlns:a16="http://schemas.microsoft.com/office/drawing/2014/main" id="{D7888EE7-D790-C76E-1D79-CD6CC54D9900}"/>
              </a:ext>
            </a:extLst>
          </p:cNvPr>
          <p:cNvPicPr>
            <a:picLocks noChangeAspect="1"/>
          </p:cNvPicPr>
          <p:nvPr/>
        </p:nvPicPr>
        <p:blipFill>
          <a:blip r:embed="rId2"/>
          <a:stretch>
            <a:fillRect/>
          </a:stretch>
        </p:blipFill>
        <p:spPr>
          <a:xfrm>
            <a:off x="517635" y="1405216"/>
            <a:ext cx="469900" cy="469900"/>
          </a:xfrm>
          <a:prstGeom prst="rect">
            <a:avLst/>
          </a:prstGeom>
        </p:spPr>
      </p:pic>
      <p:pic>
        <p:nvPicPr>
          <p:cNvPr id="5" name="Image 4">
            <a:extLst>
              <a:ext uri="{FF2B5EF4-FFF2-40B4-BE49-F238E27FC236}">
                <a16:creationId xmlns:a16="http://schemas.microsoft.com/office/drawing/2014/main" id="{3F01A124-8E74-0A78-D0D2-E95ECB7A54B6}"/>
              </a:ext>
            </a:extLst>
          </p:cNvPr>
          <p:cNvPicPr>
            <a:picLocks noChangeAspect="1"/>
          </p:cNvPicPr>
          <p:nvPr/>
        </p:nvPicPr>
        <p:blipFill>
          <a:blip r:embed="rId3"/>
          <a:stretch>
            <a:fillRect/>
          </a:stretch>
        </p:blipFill>
        <p:spPr>
          <a:xfrm>
            <a:off x="517635" y="3018113"/>
            <a:ext cx="469900" cy="469900"/>
          </a:xfrm>
          <a:prstGeom prst="rect">
            <a:avLst/>
          </a:prstGeom>
        </p:spPr>
      </p:pic>
      <p:pic>
        <p:nvPicPr>
          <p:cNvPr id="6" name="Image 5">
            <a:extLst>
              <a:ext uri="{FF2B5EF4-FFF2-40B4-BE49-F238E27FC236}">
                <a16:creationId xmlns:a16="http://schemas.microsoft.com/office/drawing/2014/main" id="{1912DECD-6297-6E1C-1893-175DF2B6A377}"/>
              </a:ext>
            </a:extLst>
          </p:cNvPr>
          <p:cNvPicPr>
            <a:picLocks noChangeAspect="1"/>
          </p:cNvPicPr>
          <p:nvPr/>
        </p:nvPicPr>
        <p:blipFill>
          <a:blip r:embed="rId4"/>
          <a:stretch>
            <a:fillRect/>
          </a:stretch>
        </p:blipFill>
        <p:spPr>
          <a:xfrm>
            <a:off x="6057823" y="1405216"/>
            <a:ext cx="469900" cy="469900"/>
          </a:xfrm>
          <a:prstGeom prst="rect">
            <a:avLst/>
          </a:prstGeom>
        </p:spPr>
      </p:pic>
      <p:pic>
        <p:nvPicPr>
          <p:cNvPr id="7" name="Image 6" descr="Une image contenant graphiques vectoriels&#10;&#10;Description générée automatiquement">
            <a:extLst>
              <a:ext uri="{FF2B5EF4-FFF2-40B4-BE49-F238E27FC236}">
                <a16:creationId xmlns:a16="http://schemas.microsoft.com/office/drawing/2014/main" id="{1CC5F6CA-F048-E72A-4741-503C31A5A8E9}"/>
              </a:ext>
            </a:extLst>
          </p:cNvPr>
          <p:cNvPicPr>
            <a:picLocks noChangeAspect="1"/>
          </p:cNvPicPr>
          <p:nvPr/>
        </p:nvPicPr>
        <p:blipFill>
          <a:blip r:embed="rId5"/>
          <a:stretch>
            <a:fillRect/>
          </a:stretch>
        </p:blipFill>
        <p:spPr>
          <a:xfrm>
            <a:off x="7556938" y="2689280"/>
            <a:ext cx="3068364" cy="2148888"/>
          </a:xfrm>
          <a:prstGeom prst="rect">
            <a:avLst/>
          </a:prstGeom>
        </p:spPr>
      </p:pic>
      <p:pic>
        <p:nvPicPr>
          <p:cNvPr id="8" name="Image 7" descr="Une image contenant texte, plante&#10;&#10;Description générée automatiquement">
            <a:extLst>
              <a:ext uri="{FF2B5EF4-FFF2-40B4-BE49-F238E27FC236}">
                <a16:creationId xmlns:a16="http://schemas.microsoft.com/office/drawing/2014/main" id="{E0F86BD2-3D25-8D5D-765C-E641085A0AEC}"/>
              </a:ext>
            </a:extLst>
          </p:cNvPr>
          <p:cNvPicPr>
            <a:picLocks noChangeAspect="1"/>
          </p:cNvPicPr>
          <p:nvPr/>
        </p:nvPicPr>
        <p:blipFill>
          <a:blip r:embed="rId6"/>
          <a:stretch>
            <a:fillRect/>
          </a:stretch>
        </p:blipFill>
        <p:spPr>
          <a:xfrm>
            <a:off x="6178550" y="4298731"/>
            <a:ext cx="2354741" cy="2580796"/>
          </a:xfrm>
          <a:prstGeom prst="rect">
            <a:avLst/>
          </a:prstGeom>
        </p:spPr>
      </p:pic>
    </p:spTree>
    <p:extLst>
      <p:ext uri="{BB962C8B-B14F-4D97-AF65-F5344CB8AC3E}">
        <p14:creationId xmlns:p14="http://schemas.microsoft.com/office/powerpoint/2010/main" val="2438107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77AC8C-74F6-FD94-67FF-582E157F334F}"/>
              </a:ext>
            </a:extLst>
          </p:cNvPr>
          <p:cNvSpPr>
            <a:spLocks noGrp="1"/>
          </p:cNvSpPr>
          <p:nvPr>
            <p:ph type="title"/>
          </p:nvPr>
        </p:nvSpPr>
        <p:spPr>
          <a:xfrm>
            <a:off x="817806" y="2380735"/>
            <a:ext cx="10515600" cy="1325563"/>
          </a:xfrm>
        </p:spPr>
        <p:txBody>
          <a:bodyPr>
            <a:normAutofit/>
          </a:bodyPr>
          <a:lstStyle/>
          <a:p>
            <a:r>
              <a:rPr lang="ru-RU" dirty="0"/>
              <a:t>Възстановяването на влажните зони е сериозно начинание. Кой го прави?</a:t>
            </a:r>
            <a:endParaRPr lang="fr-FR" dirty="0"/>
          </a:p>
        </p:txBody>
      </p:sp>
    </p:spTree>
    <p:extLst>
      <p:ext uri="{BB962C8B-B14F-4D97-AF65-F5344CB8AC3E}">
        <p14:creationId xmlns:p14="http://schemas.microsoft.com/office/powerpoint/2010/main" val="3457728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B760FE-4219-30BB-82EE-84F8390086A0}"/>
              </a:ext>
            </a:extLst>
          </p:cNvPr>
          <p:cNvSpPr>
            <a:spLocks noGrp="1"/>
          </p:cNvSpPr>
          <p:nvPr>
            <p:ph type="title"/>
          </p:nvPr>
        </p:nvSpPr>
        <p:spPr/>
        <p:txBody>
          <a:bodyPr/>
          <a:lstStyle/>
          <a:p>
            <a:r>
              <a:rPr lang="ru-RU" dirty="0"/>
              <a:t>7 ключови играчи работят заедно</a:t>
            </a:r>
            <a:endParaRPr lang="fr-FR" dirty="0"/>
          </a:p>
        </p:txBody>
      </p:sp>
      <p:sp>
        <p:nvSpPr>
          <p:cNvPr id="3" name="Espace réservé du contenu 2">
            <a:extLst>
              <a:ext uri="{FF2B5EF4-FFF2-40B4-BE49-F238E27FC236}">
                <a16:creationId xmlns:a16="http://schemas.microsoft.com/office/drawing/2014/main" id="{F6499D11-C33E-1926-880F-C66AE76BF920}"/>
              </a:ext>
            </a:extLst>
          </p:cNvPr>
          <p:cNvSpPr>
            <a:spLocks noGrp="1"/>
          </p:cNvSpPr>
          <p:nvPr>
            <p:ph idx="1"/>
          </p:nvPr>
        </p:nvSpPr>
        <p:spPr>
          <a:xfrm>
            <a:off x="1003300" y="1438669"/>
            <a:ext cx="10350500" cy="3780102"/>
          </a:xfrm>
        </p:spPr>
        <p:txBody>
          <a:bodyPr numCol="2">
            <a:normAutofit/>
          </a:bodyPr>
          <a:lstStyle/>
          <a:p>
            <a:pPr marL="0" indent="0">
              <a:lnSpc>
                <a:spcPct val="100000"/>
              </a:lnSpc>
              <a:spcAft>
                <a:spcPts val="1000"/>
              </a:spcAft>
              <a:buNone/>
            </a:pPr>
            <a:r>
              <a:rPr lang="en-US" sz="1800" b="1" dirty="0" smtClean="0">
                <a:solidFill>
                  <a:srgbClr val="007575"/>
                </a:solidFill>
                <a:effectLst/>
                <a:latin typeface="Arial" panose="020B0604020202020204" pitchFamily="34" charset="0"/>
                <a:ea typeface="Calibri" panose="020F0502020204030204" pitchFamily="34" charset="0"/>
                <a:cs typeface="Times New Roman" panose="02020603050405020304" pitchFamily="18" charset="0"/>
              </a:rPr>
              <a:t>#</a:t>
            </a:r>
            <a:r>
              <a:rPr lang="en-US" sz="1800" b="1" dirty="0" err="1" smtClean="0">
                <a:solidFill>
                  <a:srgbClr val="007575"/>
                </a:solidFill>
                <a:effectLst/>
                <a:latin typeface="Arial" panose="020B0604020202020204" pitchFamily="34" charset="0"/>
                <a:ea typeface="Calibri" panose="020F0502020204030204" pitchFamily="34" charset="0"/>
                <a:cs typeface="Times New Roman" panose="02020603050405020304" pitchFamily="18" charset="0"/>
              </a:rPr>
              <a:t>GenerationRestoration</a:t>
            </a:r>
            <a:r>
              <a:rPr lang="en-US" sz="1800" b="1" dirty="0" smtClean="0">
                <a:solidFill>
                  <a:srgbClr val="007575"/>
                </a:solidFill>
                <a:effectLst/>
                <a:latin typeface="Arial" panose="020B0604020202020204" pitchFamily="34" charset="0"/>
                <a:ea typeface="Calibri" panose="020F0502020204030204" pitchFamily="34" charset="0"/>
                <a:cs typeface="Times New Roman" panose="02020603050405020304" pitchFamily="18" charset="0"/>
              </a:rPr>
              <a:t>:</a:t>
            </a:r>
            <a:r>
              <a:rPr lang="en-US" sz="1800" dirty="0" smtClean="0">
                <a:solidFill>
                  <a:srgbClr val="007575"/>
                </a:solidFill>
                <a:effectLst/>
                <a:latin typeface="Arial" panose="020B0604020202020204" pitchFamily="34" charset="0"/>
                <a:ea typeface="Calibri" panose="020F0502020204030204" pitchFamily="34" charset="0"/>
                <a:cs typeface="Times New Roman" panose="02020603050405020304" pitchFamily="18" charset="0"/>
              </a:rPr>
              <a:t> </a:t>
            </a:r>
            <a:endParaRPr lang="en-DE" sz="1800" dirty="0">
              <a:solidFill>
                <a:srgbClr val="007575"/>
              </a:solidFill>
              <a:effectLst/>
              <a:latin typeface="Georgia" panose="02040502050405020303" pitchFamily="18" charset="0"/>
              <a:ea typeface="Calibri" panose="020F0502020204030204" pitchFamily="34" charset="0"/>
              <a:cs typeface="Times New Roman" panose="02020603050405020304" pitchFamily="18" charset="0"/>
            </a:endParaRPr>
          </a:p>
          <a:p>
            <a:pPr marL="684000">
              <a:lnSpc>
                <a:spcPct val="100000"/>
              </a:lnSpc>
              <a:spcAft>
                <a:spcPts val="1000"/>
              </a:spcAft>
            </a:pPr>
            <a:r>
              <a:rPr lang="ru-RU" sz="1400" dirty="0">
                <a:ea typeface="Calibri" panose="020F0502020204030204" pitchFamily="34" charset="0"/>
                <a:cs typeface="Times New Roman" panose="02020603050405020304" pitchFamily="18" charset="0"/>
              </a:rPr>
              <a:t>Ентусиазирани хора като вас подкрепят възстановяването със собствените си избори, гласове и </a:t>
            </a:r>
            <a:r>
              <a:rPr lang="ru-RU" sz="1400" dirty="0" smtClean="0">
                <a:ea typeface="Calibri" panose="020F0502020204030204" pitchFamily="34" charset="0"/>
                <a:cs typeface="Times New Roman" panose="02020603050405020304" pitchFamily="18" charset="0"/>
              </a:rPr>
              <a:t>действия, както и </a:t>
            </a:r>
            <a:r>
              <a:rPr lang="ru-RU" sz="1400" dirty="0">
                <a:ea typeface="Calibri" panose="020F0502020204030204" pitchFamily="34" charset="0"/>
                <a:cs typeface="Times New Roman" panose="02020603050405020304" pitchFamily="18" charset="0"/>
              </a:rPr>
              <a:t>като се включват в местни инициативи</a:t>
            </a:r>
            <a:r>
              <a:rPr lang="en-US" sz="14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DE" sz="1400" dirty="0">
              <a:effectLst/>
              <a:latin typeface="Georgia" panose="02040502050405020303" pitchFamily="18" charset="0"/>
              <a:ea typeface="Calibri" panose="020F0502020204030204" pitchFamily="34" charset="0"/>
              <a:cs typeface="Times New Roman" panose="02020603050405020304" pitchFamily="18" charset="0"/>
            </a:endParaRPr>
          </a:p>
          <a:p>
            <a:pPr marL="0" indent="0">
              <a:lnSpc>
                <a:spcPct val="100000"/>
              </a:lnSpc>
              <a:spcAft>
                <a:spcPts val="1000"/>
              </a:spcAft>
              <a:buNone/>
            </a:pPr>
            <a:r>
              <a:rPr lang="bg-BG" sz="1800" b="1" dirty="0" smtClean="0">
                <a:solidFill>
                  <a:srgbClr val="007575"/>
                </a:solidFill>
                <a:effectLst/>
                <a:latin typeface="Arial" panose="020B0604020202020204" pitchFamily="34" charset="0"/>
                <a:ea typeface="Calibri" panose="020F0502020204030204" pitchFamily="34" charset="0"/>
                <a:cs typeface="Times New Roman" panose="02020603050405020304" pitchFamily="18" charset="0"/>
              </a:rPr>
              <a:t>Публичният сектор</a:t>
            </a:r>
            <a:r>
              <a:rPr lang="en-US" sz="1800" b="1" dirty="0" smtClean="0">
                <a:solidFill>
                  <a:srgbClr val="007575"/>
                </a:solidFill>
                <a:effectLst/>
                <a:latin typeface="Arial" panose="020B0604020202020204" pitchFamily="34" charset="0"/>
                <a:ea typeface="Calibri" panose="020F0502020204030204" pitchFamily="34" charset="0"/>
                <a:cs typeface="Times New Roman" panose="02020603050405020304" pitchFamily="18" charset="0"/>
              </a:rPr>
              <a:t>:</a:t>
            </a:r>
            <a:r>
              <a:rPr lang="en-US" sz="1800" dirty="0" smtClean="0">
                <a:solidFill>
                  <a:srgbClr val="007575"/>
                </a:solidFill>
                <a:effectLst/>
                <a:latin typeface="Arial" panose="020B0604020202020204" pitchFamily="34" charset="0"/>
                <a:ea typeface="Calibri" panose="020F0502020204030204" pitchFamily="34" charset="0"/>
                <a:cs typeface="Times New Roman" panose="02020603050405020304" pitchFamily="18" charset="0"/>
              </a:rPr>
              <a:t> </a:t>
            </a:r>
            <a:endParaRPr lang="en-DE" sz="1800" dirty="0">
              <a:solidFill>
                <a:srgbClr val="007575"/>
              </a:solidFill>
              <a:effectLst/>
              <a:latin typeface="Georgia" panose="02040502050405020303" pitchFamily="18" charset="0"/>
              <a:ea typeface="Calibri" panose="020F0502020204030204" pitchFamily="34" charset="0"/>
              <a:cs typeface="Times New Roman" panose="02020603050405020304" pitchFamily="18" charset="0"/>
            </a:endParaRPr>
          </a:p>
          <a:p>
            <a:pPr marL="684000">
              <a:lnSpc>
                <a:spcPct val="100000"/>
              </a:lnSpc>
              <a:spcAft>
                <a:spcPts val="1000"/>
              </a:spcAft>
            </a:pPr>
            <a:r>
              <a:rPr lang="ru-RU" sz="1400" dirty="0">
                <a:ea typeface="Calibri" panose="020F0502020204030204" pitchFamily="34" charset="0"/>
                <a:cs typeface="Times New Roman" panose="02020603050405020304" pitchFamily="18" charset="0"/>
              </a:rPr>
              <a:t>Местните, регионалните и националните правителства </a:t>
            </a:r>
            <a:r>
              <a:rPr lang="ru-RU" sz="1400" dirty="0" smtClean="0">
                <a:ea typeface="Calibri" panose="020F0502020204030204" pitchFamily="34" charset="0"/>
                <a:cs typeface="Times New Roman" panose="02020603050405020304" pitchFamily="18" charset="0"/>
              </a:rPr>
              <a:t>разрешават, </a:t>
            </a:r>
            <a:r>
              <a:rPr lang="ru-RU" sz="1400" dirty="0">
                <a:ea typeface="Calibri" panose="020F0502020204030204" pitchFamily="34" charset="0"/>
                <a:cs typeface="Times New Roman" panose="02020603050405020304" pitchFamily="18" charset="0"/>
              </a:rPr>
              <a:t>насърчават и улесняват </a:t>
            </a:r>
            <a:r>
              <a:rPr lang="ru-RU" sz="1400" dirty="0" smtClean="0">
                <a:ea typeface="Calibri" panose="020F0502020204030204" pitchFamily="34" charset="0"/>
                <a:cs typeface="Times New Roman" panose="02020603050405020304" pitchFamily="18" charset="0"/>
              </a:rPr>
              <a:t>инициативи </a:t>
            </a:r>
            <a:r>
              <a:rPr lang="ru-RU" sz="1400" dirty="0">
                <a:ea typeface="Calibri" panose="020F0502020204030204" pitchFamily="34" charset="0"/>
                <a:cs typeface="Times New Roman" panose="02020603050405020304" pitchFamily="18" charset="0"/>
              </a:rPr>
              <a:t>за възстановяване на влажни зони. Те събират информация от ключови заинтересовани страни, вземат компромисни решения и често ръководят и управляват проекта</a:t>
            </a:r>
            <a:r>
              <a:rPr lang="en-US" sz="14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de-DE" sz="1400" dirty="0">
              <a:latin typeface="Georgia" panose="02040502050405020303" pitchFamily="18" charset="0"/>
              <a:ea typeface="Calibri" panose="020F0502020204030204" pitchFamily="34" charset="0"/>
              <a:cs typeface="Times New Roman" panose="02020603050405020304" pitchFamily="18" charset="0"/>
            </a:endParaRPr>
          </a:p>
          <a:p>
            <a:pPr marL="0" indent="0">
              <a:lnSpc>
                <a:spcPct val="100000"/>
              </a:lnSpc>
              <a:spcAft>
                <a:spcPts val="1000"/>
              </a:spcAft>
              <a:buNone/>
            </a:pPr>
            <a:r>
              <a:rPr lang="bg-BG" sz="1800" b="1" dirty="0" smtClean="0">
                <a:solidFill>
                  <a:srgbClr val="007575"/>
                </a:solidFill>
                <a:effectLst/>
                <a:latin typeface="Arial" panose="020B0604020202020204" pitchFamily="34" charset="0"/>
                <a:ea typeface="Calibri" panose="020F0502020204030204" pitchFamily="34" charset="0"/>
                <a:cs typeface="Times New Roman" panose="02020603050405020304" pitchFamily="18" charset="0"/>
              </a:rPr>
              <a:t>Донори</a:t>
            </a:r>
            <a:r>
              <a:rPr lang="en-US" sz="1800" b="1" dirty="0" smtClean="0">
                <a:solidFill>
                  <a:srgbClr val="007575"/>
                </a:solidFill>
                <a:effectLst/>
                <a:latin typeface="Arial" panose="020B0604020202020204" pitchFamily="34" charset="0"/>
                <a:ea typeface="Calibri" panose="020F0502020204030204" pitchFamily="34" charset="0"/>
                <a:cs typeface="Times New Roman" panose="02020603050405020304" pitchFamily="18" charset="0"/>
              </a:rPr>
              <a:t>: </a:t>
            </a:r>
            <a:endParaRPr lang="en-DE" sz="1800" dirty="0">
              <a:solidFill>
                <a:srgbClr val="007575"/>
              </a:solidFill>
              <a:effectLst/>
              <a:latin typeface="Georgia" panose="02040502050405020303" pitchFamily="18" charset="0"/>
              <a:ea typeface="Calibri" panose="020F0502020204030204" pitchFamily="34" charset="0"/>
              <a:cs typeface="Times New Roman" panose="02020603050405020304" pitchFamily="18" charset="0"/>
            </a:endParaRPr>
          </a:p>
          <a:p>
            <a:pPr marL="684000">
              <a:lnSpc>
                <a:spcPct val="100000"/>
              </a:lnSpc>
              <a:spcAft>
                <a:spcPts val="1000"/>
              </a:spcAft>
            </a:pPr>
            <a:r>
              <a:rPr lang="ru-RU" sz="1400" dirty="0">
                <a:ea typeface="Calibri" panose="020F0502020204030204" pitchFamily="34" charset="0"/>
                <a:cs typeface="Times New Roman" panose="02020603050405020304" pitchFamily="18" charset="0"/>
              </a:rPr>
              <a:t>Правителства, финансови институции, фондации и физически лица осигуряват действителното финансиране, необходимо за превръщането на проекта за възстановяване в реалност</a:t>
            </a:r>
            <a:r>
              <a:rPr lang="en-US" sz="14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DE" sz="1400" dirty="0">
              <a:effectLst/>
              <a:latin typeface="Georgia" panose="02040502050405020303" pitchFamily="18" charset="0"/>
              <a:ea typeface="Calibri" panose="020F0502020204030204" pitchFamily="34" charset="0"/>
              <a:cs typeface="Times New Roman" panose="02020603050405020304" pitchFamily="18" charset="0"/>
            </a:endParaRPr>
          </a:p>
        </p:txBody>
      </p:sp>
      <p:pic>
        <p:nvPicPr>
          <p:cNvPr id="4" name="Image 3">
            <a:extLst>
              <a:ext uri="{FF2B5EF4-FFF2-40B4-BE49-F238E27FC236}">
                <a16:creationId xmlns:a16="http://schemas.microsoft.com/office/drawing/2014/main" id="{906C0E31-5126-C19E-6EE2-187FD58C8EDC}"/>
              </a:ext>
            </a:extLst>
          </p:cNvPr>
          <p:cNvPicPr>
            <a:picLocks noChangeAspect="1"/>
          </p:cNvPicPr>
          <p:nvPr/>
        </p:nvPicPr>
        <p:blipFill>
          <a:blip r:embed="rId2"/>
          <a:stretch>
            <a:fillRect/>
          </a:stretch>
        </p:blipFill>
        <p:spPr>
          <a:xfrm>
            <a:off x="456112" y="1358347"/>
            <a:ext cx="469900" cy="469900"/>
          </a:xfrm>
          <a:prstGeom prst="rect">
            <a:avLst/>
          </a:prstGeom>
        </p:spPr>
      </p:pic>
      <p:pic>
        <p:nvPicPr>
          <p:cNvPr id="5" name="Image 4">
            <a:extLst>
              <a:ext uri="{FF2B5EF4-FFF2-40B4-BE49-F238E27FC236}">
                <a16:creationId xmlns:a16="http://schemas.microsoft.com/office/drawing/2014/main" id="{140FA048-D011-3ABD-348F-BC93614D70E3}"/>
              </a:ext>
            </a:extLst>
          </p:cNvPr>
          <p:cNvPicPr>
            <a:picLocks noChangeAspect="1"/>
          </p:cNvPicPr>
          <p:nvPr/>
        </p:nvPicPr>
        <p:blipFill>
          <a:blip r:embed="rId3"/>
          <a:stretch>
            <a:fillRect/>
          </a:stretch>
        </p:blipFill>
        <p:spPr>
          <a:xfrm>
            <a:off x="456112" y="3049166"/>
            <a:ext cx="469900" cy="469900"/>
          </a:xfrm>
          <a:prstGeom prst="rect">
            <a:avLst/>
          </a:prstGeom>
        </p:spPr>
      </p:pic>
      <p:pic>
        <p:nvPicPr>
          <p:cNvPr id="6" name="Image 5">
            <a:extLst>
              <a:ext uri="{FF2B5EF4-FFF2-40B4-BE49-F238E27FC236}">
                <a16:creationId xmlns:a16="http://schemas.microsoft.com/office/drawing/2014/main" id="{71924CEA-3FBB-016C-5C3D-50840C98AA70}"/>
              </a:ext>
            </a:extLst>
          </p:cNvPr>
          <p:cNvPicPr>
            <a:picLocks noChangeAspect="1"/>
          </p:cNvPicPr>
          <p:nvPr/>
        </p:nvPicPr>
        <p:blipFill>
          <a:blip r:embed="rId4"/>
          <a:stretch>
            <a:fillRect/>
          </a:stretch>
        </p:blipFill>
        <p:spPr>
          <a:xfrm>
            <a:off x="5518158" y="1358347"/>
            <a:ext cx="469900" cy="469900"/>
          </a:xfrm>
          <a:prstGeom prst="rect">
            <a:avLst/>
          </a:prstGeom>
        </p:spPr>
      </p:pic>
    </p:spTree>
    <p:extLst>
      <p:ext uri="{BB962C8B-B14F-4D97-AF65-F5344CB8AC3E}">
        <p14:creationId xmlns:p14="http://schemas.microsoft.com/office/powerpoint/2010/main" val="2209584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B760FE-4219-30BB-82EE-84F8390086A0}"/>
              </a:ext>
            </a:extLst>
          </p:cNvPr>
          <p:cNvSpPr>
            <a:spLocks noGrp="1"/>
          </p:cNvSpPr>
          <p:nvPr>
            <p:ph type="title"/>
          </p:nvPr>
        </p:nvSpPr>
        <p:spPr/>
        <p:txBody>
          <a:bodyPr/>
          <a:lstStyle/>
          <a:p>
            <a:r>
              <a:rPr lang="ru-RU" dirty="0"/>
              <a:t>7 ключови играчи работят заедно</a:t>
            </a:r>
            <a:endParaRPr lang="fr-FR" dirty="0"/>
          </a:p>
        </p:txBody>
      </p:sp>
      <p:sp>
        <p:nvSpPr>
          <p:cNvPr id="3" name="Espace réservé du contenu 2">
            <a:extLst>
              <a:ext uri="{FF2B5EF4-FFF2-40B4-BE49-F238E27FC236}">
                <a16:creationId xmlns:a16="http://schemas.microsoft.com/office/drawing/2014/main" id="{F6499D11-C33E-1926-880F-C66AE76BF920}"/>
              </a:ext>
            </a:extLst>
          </p:cNvPr>
          <p:cNvSpPr>
            <a:spLocks noGrp="1"/>
          </p:cNvSpPr>
          <p:nvPr>
            <p:ph idx="1"/>
          </p:nvPr>
        </p:nvSpPr>
        <p:spPr>
          <a:xfrm>
            <a:off x="1003300" y="1438669"/>
            <a:ext cx="10350500" cy="3813555"/>
          </a:xfrm>
        </p:spPr>
        <p:txBody>
          <a:bodyPr numCol="2">
            <a:noAutofit/>
          </a:bodyPr>
          <a:lstStyle/>
          <a:p>
            <a:pPr marL="0" indent="0">
              <a:lnSpc>
                <a:spcPct val="100000"/>
              </a:lnSpc>
              <a:spcAft>
                <a:spcPts val="1000"/>
              </a:spcAft>
              <a:buNone/>
            </a:pPr>
            <a:r>
              <a:rPr lang="bg-BG" sz="1800" b="1" dirty="0" smtClean="0">
                <a:solidFill>
                  <a:srgbClr val="007575"/>
                </a:solidFill>
                <a:effectLst/>
                <a:latin typeface="Arial" panose="020B0604020202020204" pitchFamily="34" charset="0"/>
                <a:ea typeface="Calibri" panose="020F0502020204030204" pitchFamily="34" charset="0"/>
                <a:cs typeface="Times New Roman" panose="02020603050405020304" pitchFamily="18" charset="0"/>
              </a:rPr>
              <a:t>Обществени лидери</a:t>
            </a:r>
            <a:r>
              <a:rPr lang="en-US" sz="1800" b="1" dirty="0" smtClean="0">
                <a:solidFill>
                  <a:srgbClr val="007575"/>
                </a:solidFill>
                <a:effectLst/>
                <a:latin typeface="Arial" panose="020B0604020202020204" pitchFamily="34" charset="0"/>
                <a:ea typeface="Calibri" panose="020F0502020204030204" pitchFamily="34" charset="0"/>
                <a:cs typeface="Times New Roman" panose="02020603050405020304" pitchFamily="18" charset="0"/>
              </a:rPr>
              <a:t>:</a:t>
            </a:r>
            <a:r>
              <a:rPr lang="en-US" sz="1800" dirty="0" smtClean="0">
                <a:solidFill>
                  <a:srgbClr val="007575"/>
                </a:solidFill>
                <a:effectLst/>
                <a:latin typeface="Arial" panose="020B0604020202020204" pitchFamily="34" charset="0"/>
                <a:ea typeface="Calibri" panose="020F0502020204030204" pitchFamily="34" charset="0"/>
                <a:cs typeface="Times New Roman" panose="02020603050405020304" pitchFamily="18" charset="0"/>
              </a:rPr>
              <a:t> </a:t>
            </a:r>
            <a:endParaRPr lang="en-DE" sz="1800" dirty="0">
              <a:solidFill>
                <a:srgbClr val="007575"/>
              </a:solidFill>
              <a:effectLst/>
              <a:latin typeface="Georgia" panose="02040502050405020303" pitchFamily="18" charset="0"/>
              <a:ea typeface="Calibri" panose="020F0502020204030204" pitchFamily="34" charset="0"/>
              <a:cs typeface="Times New Roman" panose="02020603050405020304" pitchFamily="18" charset="0"/>
            </a:endParaRPr>
          </a:p>
          <a:p>
            <a:pPr marL="684000">
              <a:lnSpc>
                <a:spcPct val="100000"/>
              </a:lnSpc>
              <a:spcAft>
                <a:spcPts val="1000"/>
              </a:spcAft>
            </a:pPr>
            <a:r>
              <a:rPr lang="ru-RU" sz="1400" dirty="0">
                <a:ea typeface="Calibri" panose="020F0502020204030204" pitchFamily="34" charset="0"/>
                <a:cs typeface="Times New Roman" panose="02020603050405020304" pitchFamily="18" charset="0"/>
              </a:rPr>
              <a:t>Разберете кои ползи са най-важни за жителите и </a:t>
            </a:r>
            <a:r>
              <a:rPr lang="ru-RU" sz="1400" dirty="0" smtClean="0">
                <a:ea typeface="Calibri" panose="020F0502020204030204" pitchFamily="34" charset="0"/>
                <a:cs typeface="Times New Roman" panose="02020603050405020304" pitchFamily="18" charset="0"/>
              </a:rPr>
              <a:t>се уверете, </a:t>
            </a:r>
            <a:r>
              <a:rPr lang="ru-RU" sz="1400" dirty="0">
                <a:ea typeface="Calibri" panose="020F0502020204030204" pitchFamily="34" charset="0"/>
                <a:cs typeface="Times New Roman" panose="02020603050405020304" pitchFamily="18" charset="0"/>
              </a:rPr>
              <a:t>че местните жители имат глас</a:t>
            </a:r>
            <a:r>
              <a:rPr lang="en-US" sz="140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1400" dirty="0">
                <a:effectLst/>
                <a:latin typeface="Arial" panose="020B0604020202020204" pitchFamily="34" charset="0"/>
                <a:ea typeface="Calibri" panose="020F0502020204030204" pitchFamily="34" charset="0"/>
                <a:cs typeface="Times New Roman" panose="02020603050405020304" pitchFamily="18" charset="0"/>
              </a:rPr>
              <a:t> </a:t>
            </a:r>
            <a:endParaRPr lang="en-DE" sz="1400" dirty="0">
              <a:effectLst/>
              <a:latin typeface="Georgia" panose="02040502050405020303" pitchFamily="18" charset="0"/>
              <a:ea typeface="Calibri" panose="020F0502020204030204" pitchFamily="34" charset="0"/>
              <a:cs typeface="Times New Roman" panose="02020603050405020304" pitchFamily="18" charset="0"/>
            </a:endParaRPr>
          </a:p>
          <a:p>
            <a:pPr marL="0" indent="0">
              <a:lnSpc>
                <a:spcPct val="100000"/>
              </a:lnSpc>
              <a:spcAft>
                <a:spcPts val="1000"/>
              </a:spcAft>
              <a:buNone/>
            </a:pPr>
            <a:r>
              <a:rPr lang="bg-BG" sz="1800" b="1" dirty="0" smtClean="0">
                <a:solidFill>
                  <a:srgbClr val="007575"/>
                </a:solidFill>
                <a:effectLst/>
                <a:latin typeface="Arial" panose="020B0604020202020204" pitchFamily="34" charset="0"/>
                <a:ea typeface="Calibri" panose="020F0502020204030204" pitchFamily="34" charset="0"/>
                <a:cs typeface="Times New Roman" panose="02020603050405020304" pitchFamily="18" charset="0"/>
              </a:rPr>
              <a:t>Частен сектор</a:t>
            </a:r>
            <a:r>
              <a:rPr lang="en-US" sz="1800" b="1" dirty="0" smtClean="0">
                <a:solidFill>
                  <a:srgbClr val="007575"/>
                </a:solidFill>
                <a:effectLst/>
                <a:latin typeface="Arial" panose="020B0604020202020204" pitchFamily="34" charset="0"/>
                <a:ea typeface="Calibri" panose="020F0502020204030204" pitchFamily="34" charset="0"/>
                <a:cs typeface="Times New Roman" panose="02020603050405020304" pitchFamily="18" charset="0"/>
              </a:rPr>
              <a:t>:</a:t>
            </a:r>
            <a:r>
              <a:rPr lang="en-US" sz="1800" dirty="0" smtClean="0">
                <a:solidFill>
                  <a:srgbClr val="007575"/>
                </a:solidFill>
                <a:effectLst/>
                <a:latin typeface="Arial" panose="020B0604020202020204" pitchFamily="34" charset="0"/>
                <a:ea typeface="Calibri" panose="020F0502020204030204" pitchFamily="34" charset="0"/>
                <a:cs typeface="Times New Roman" panose="02020603050405020304" pitchFamily="18" charset="0"/>
              </a:rPr>
              <a:t> </a:t>
            </a:r>
            <a:endParaRPr lang="en-DE" sz="1800" dirty="0">
              <a:solidFill>
                <a:srgbClr val="007575"/>
              </a:solidFill>
              <a:effectLst/>
              <a:latin typeface="Georgia" panose="02040502050405020303" pitchFamily="18" charset="0"/>
              <a:ea typeface="Calibri" panose="020F0502020204030204" pitchFamily="34" charset="0"/>
              <a:cs typeface="Times New Roman" panose="02020603050405020304" pitchFamily="18" charset="0"/>
            </a:endParaRPr>
          </a:p>
          <a:p>
            <a:pPr marL="684000">
              <a:lnSpc>
                <a:spcPct val="100000"/>
              </a:lnSpc>
              <a:spcAft>
                <a:spcPts val="1000"/>
              </a:spcAft>
            </a:pPr>
            <a:r>
              <a:rPr lang="ru-RU" sz="1400" dirty="0">
                <a:ea typeface="Calibri" panose="020F0502020204030204" pitchFamily="34" charset="0"/>
                <a:cs typeface="Times New Roman" panose="02020603050405020304" pitchFamily="18" charset="0"/>
              </a:rPr>
              <a:t>Местните рибари и фермери често зависят от влажните зони, така че възстановяването може да подобри поминъка им. Селскостопанската промишленост, производството на напитки и хранително-вкусовата промишленост също са бенефициенти</a:t>
            </a:r>
            <a:r>
              <a:rPr lang="en-US" sz="14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00000"/>
              </a:lnSpc>
              <a:spcAft>
                <a:spcPts val="1000"/>
              </a:spcAft>
              <a:buNone/>
            </a:pPr>
            <a:endParaRPr lang="bg-BG" sz="1800" b="1" dirty="0" smtClean="0">
              <a:solidFill>
                <a:srgbClr val="007575"/>
              </a:solidFill>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00000"/>
              </a:lnSpc>
              <a:spcAft>
                <a:spcPts val="1000"/>
              </a:spcAft>
              <a:buNone/>
            </a:pPr>
            <a:r>
              <a:rPr lang="bg-BG" sz="1800" b="1" dirty="0" smtClean="0">
                <a:solidFill>
                  <a:srgbClr val="007575"/>
                </a:solidFill>
                <a:effectLst/>
                <a:latin typeface="Arial" panose="020B0604020202020204" pitchFamily="34" charset="0"/>
                <a:ea typeface="Calibri" panose="020F0502020204030204" pitchFamily="34" charset="0"/>
                <a:cs typeface="Times New Roman" panose="02020603050405020304" pitchFamily="18" charset="0"/>
              </a:rPr>
              <a:t>Учители</a:t>
            </a:r>
            <a:r>
              <a:rPr lang="en-US" sz="1800" b="1" dirty="0" smtClean="0">
                <a:solidFill>
                  <a:srgbClr val="007575"/>
                </a:solidFill>
                <a:effectLst/>
                <a:latin typeface="Arial" panose="020B0604020202020204" pitchFamily="34" charset="0"/>
                <a:ea typeface="Calibri" panose="020F0502020204030204" pitchFamily="34" charset="0"/>
                <a:cs typeface="Times New Roman" panose="02020603050405020304" pitchFamily="18" charset="0"/>
              </a:rPr>
              <a:t>:  </a:t>
            </a:r>
            <a:endParaRPr lang="en-DE" sz="1800" dirty="0">
              <a:solidFill>
                <a:srgbClr val="007575"/>
              </a:solidFill>
              <a:effectLst/>
              <a:latin typeface="Georgia" panose="02040502050405020303" pitchFamily="18" charset="0"/>
              <a:ea typeface="Calibri" panose="020F0502020204030204" pitchFamily="34" charset="0"/>
              <a:cs typeface="Times New Roman" panose="02020603050405020304" pitchFamily="18" charset="0"/>
            </a:endParaRPr>
          </a:p>
          <a:p>
            <a:pPr marL="684000">
              <a:lnSpc>
                <a:spcPct val="100000"/>
              </a:lnSpc>
              <a:spcAft>
                <a:spcPts val="1000"/>
              </a:spcAft>
            </a:pPr>
            <a:r>
              <a:rPr lang="ru-RU" sz="1400" dirty="0">
                <a:ea typeface="Calibri" panose="020F0502020204030204" pitchFamily="34" charset="0"/>
                <a:cs typeface="Times New Roman" panose="02020603050405020304" pitchFamily="18" charset="0"/>
              </a:rPr>
              <a:t>Учителите и другите преподаватели работят за повишаване на осведомеността за предимствата на възстановяването на влажните зони</a:t>
            </a:r>
            <a:r>
              <a:rPr lang="en-US" sz="14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DE" sz="1400" dirty="0">
              <a:effectLst/>
              <a:latin typeface="Georgia" panose="02040502050405020303" pitchFamily="18" charset="0"/>
              <a:ea typeface="Calibri" panose="020F0502020204030204" pitchFamily="34" charset="0"/>
              <a:cs typeface="Times New Roman" panose="02020603050405020304" pitchFamily="18" charset="0"/>
            </a:endParaRPr>
          </a:p>
          <a:p>
            <a:pPr marL="0" indent="0">
              <a:lnSpc>
                <a:spcPct val="100000"/>
              </a:lnSpc>
              <a:spcAft>
                <a:spcPts val="1000"/>
              </a:spcAft>
              <a:buNone/>
            </a:pPr>
            <a:r>
              <a:rPr lang="bg-BG" sz="1800" b="1" dirty="0" smtClean="0">
                <a:solidFill>
                  <a:srgbClr val="007575"/>
                </a:solidFill>
                <a:effectLst/>
                <a:latin typeface="Arial" panose="020B0604020202020204" pitchFamily="34" charset="0"/>
                <a:ea typeface="Calibri" panose="020F0502020204030204" pitchFamily="34" charset="0"/>
                <a:cs typeface="Times New Roman" panose="02020603050405020304" pitchFamily="18" charset="0"/>
              </a:rPr>
              <a:t>Учени и наблюдатели на влажните зони</a:t>
            </a:r>
            <a:endParaRPr lang="en-DE" sz="1800" dirty="0">
              <a:solidFill>
                <a:srgbClr val="007575"/>
              </a:solidFill>
              <a:effectLst/>
              <a:latin typeface="Georgia" panose="02040502050405020303" pitchFamily="18" charset="0"/>
              <a:ea typeface="Calibri" panose="020F0502020204030204" pitchFamily="34" charset="0"/>
              <a:cs typeface="Times New Roman" panose="02020603050405020304" pitchFamily="18" charset="0"/>
            </a:endParaRPr>
          </a:p>
          <a:p>
            <a:pPr marL="684000" indent="-222250">
              <a:lnSpc>
                <a:spcPct val="100000"/>
              </a:lnSpc>
              <a:spcAft>
                <a:spcPts val="1000"/>
              </a:spcAft>
            </a:pPr>
            <a:r>
              <a:rPr lang="ru-RU" sz="1400" dirty="0">
                <a:ea typeface="Calibri" panose="020F0502020204030204" pitchFamily="34" charset="0"/>
                <a:cs typeface="Times New Roman" panose="02020603050405020304" pitchFamily="18" charset="0"/>
              </a:rPr>
              <a:t>Техническите експерти предоставят задълбочени познания на общността и ръководителите на проекти и гарантират, че технологията и иновациите играят роля във възстановяването на влажните зони</a:t>
            </a:r>
            <a:r>
              <a:rPr lang="en-US" sz="14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DE" sz="1400" dirty="0">
              <a:effectLst/>
              <a:latin typeface="Georgia" panose="02040502050405020303" pitchFamily="18" charset="0"/>
              <a:ea typeface="Calibri" panose="020F0502020204030204" pitchFamily="34" charset="0"/>
              <a:cs typeface="Times New Roman" panose="02020603050405020304" pitchFamily="18" charset="0"/>
            </a:endParaRPr>
          </a:p>
        </p:txBody>
      </p:sp>
      <p:pic>
        <p:nvPicPr>
          <p:cNvPr id="4" name="Image 3">
            <a:extLst>
              <a:ext uri="{FF2B5EF4-FFF2-40B4-BE49-F238E27FC236}">
                <a16:creationId xmlns:a16="http://schemas.microsoft.com/office/drawing/2014/main" id="{EBF1870B-1AF9-34BF-9E25-ABB3FB128503}"/>
              </a:ext>
            </a:extLst>
          </p:cNvPr>
          <p:cNvPicPr>
            <a:picLocks noChangeAspect="1"/>
          </p:cNvPicPr>
          <p:nvPr/>
        </p:nvPicPr>
        <p:blipFill>
          <a:blip r:embed="rId2"/>
          <a:stretch>
            <a:fillRect/>
          </a:stretch>
        </p:blipFill>
        <p:spPr>
          <a:xfrm>
            <a:off x="501870" y="1379367"/>
            <a:ext cx="469900" cy="469900"/>
          </a:xfrm>
          <a:prstGeom prst="rect">
            <a:avLst/>
          </a:prstGeom>
        </p:spPr>
      </p:pic>
      <p:pic>
        <p:nvPicPr>
          <p:cNvPr id="5" name="Image 4">
            <a:extLst>
              <a:ext uri="{FF2B5EF4-FFF2-40B4-BE49-F238E27FC236}">
                <a16:creationId xmlns:a16="http://schemas.microsoft.com/office/drawing/2014/main" id="{2F6F1C7E-15FD-0406-5438-63E2CDF6FC08}"/>
              </a:ext>
            </a:extLst>
          </p:cNvPr>
          <p:cNvPicPr>
            <a:picLocks noChangeAspect="1"/>
          </p:cNvPicPr>
          <p:nvPr/>
        </p:nvPicPr>
        <p:blipFill>
          <a:blip r:embed="rId3"/>
          <a:stretch>
            <a:fillRect/>
          </a:stretch>
        </p:blipFill>
        <p:spPr>
          <a:xfrm>
            <a:off x="501870" y="2824875"/>
            <a:ext cx="469900" cy="469900"/>
          </a:xfrm>
          <a:prstGeom prst="rect">
            <a:avLst/>
          </a:prstGeom>
        </p:spPr>
      </p:pic>
      <p:pic>
        <p:nvPicPr>
          <p:cNvPr id="6" name="Image 5">
            <a:extLst>
              <a:ext uri="{FF2B5EF4-FFF2-40B4-BE49-F238E27FC236}">
                <a16:creationId xmlns:a16="http://schemas.microsoft.com/office/drawing/2014/main" id="{F8C4C2DE-F2F4-A427-985D-B3D0578C16A7}"/>
              </a:ext>
            </a:extLst>
          </p:cNvPr>
          <p:cNvPicPr>
            <a:picLocks noChangeAspect="1"/>
          </p:cNvPicPr>
          <p:nvPr/>
        </p:nvPicPr>
        <p:blipFill>
          <a:blip r:embed="rId4"/>
          <a:stretch>
            <a:fillRect/>
          </a:stretch>
        </p:blipFill>
        <p:spPr>
          <a:xfrm>
            <a:off x="5626100" y="1358347"/>
            <a:ext cx="469900" cy="469900"/>
          </a:xfrm>
          <a:prstGeom prst="rect">
            <a:avLst/>
          </a:prstGeom>
        </p:spPr>
      </p:pic>
      <p:pic>
        <p:nvPicPr>
          <p:cNvPr id="7" name="Image 6">
            <a:extLst>
              <a:ext uri="{FF2B5EF4-FFF2-40B4-BE49-F238E27FC236}">
                <a16:creationId xmlns:a16="http://schemas.microsoft.com/office/drawing/2014/main" id="{BDE51634-A7F5-F6F4-4B87-4A617A78B177}"/>
              </a:ext>
            </a:extLst>
          </p:cNvPr>
          <p:cNvPicPr>
            <a:picLocks noChangeAspect="1"/>
          </p:cNvPicPr>
          <p:nvPr/>
        </p:nvPicPr>
        <p:blipFill>
          <a:blip r:embed="rId5"/>
          <a:stretch>
            <a:fillRect/>
          </a:stretch>
        </p:blipFill>
        <p:spPr>
          <a:xfrm>
            <a:off x="5626100" y="2589925"/>
            <a:ext cx="469900" cy="469900"/>
          </a:xfrm>
          <a:prstGeom prst="rect">
            <a:avLst/>
          </a:prstGeom>
        </p:spPr>
      </p:pic>
    </p:spTree>
    <p:extLst>
      <p:ext uri="{BB962C8B-B14F-4D97-AF65-F5344CB8AC3E}">
        <p14:creationId xmlns:p14="http://schemas.microsoft.com/office/powerpoint/2010/main" val="1360131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77AC8C-74F6-FD94-67FF-582E157F334F}"/>
              </a:ext>
            </a:extLst>
          </p:cNvPr>
          <p:cNvSpPr>
            <a:spLocks noGrp="1"/>
          </p:cNvSpPr>
          <p:nvPr>
            <p:ph type="title"/>
          </p:nvPr>
        </p:nvSpPr>
        <p:spPr>
          <a:xfrm>
            <a:off x="638512" y="2378071"/>
            <a:ext cx="10515600" cy="1325563"/>
          </a:xfrm>
        </p:spPr>
        <p:txBody>
          <a:bodyPr>
            <a:normAutofit/>
          </a:bodyPr>
          <a:lstStyle/>
          <a:p>
            <a:r>
              <a:rPr lang="ru-RU" dirty="0"/>
              <a:t>Как мога лично да се включа или да допринеса</a:t>
            </a:r>
            <a:r>
              <a:rPr lang="de-DE" dirty="0" smtClean="0"/>
              <a:t>?</a:t>
            </a:r>
            <a:endParaRPr lang="fr-FR" dirty="0"/>
          </a:p>
        </p:txBody>
      </p:sp>
    </p:spTree>
    <p:extLst>
      <p:ext uri="{BB962C8B-B14F-4D97-AF65-F5344CB8AC3E}">
        <p14:creationId xmlns:p14="http://schemas.microsoft.com/office/powerpoint/2010/main" val="1159943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C19799-F033-5C3C-8489-F757BD88FD2E}"/>
              </a:ext>
            </a:extLst>
          </p:cNvPr>
          <p:cNvSpPr>
            <a:spLocks noGrp="1"/>
          </p:cNvSpPr>
          <p:nvPr>
            <p:ph type="title"/>
          </p:nvPr>
        </p:nvSpPr>
        <p:spPr/>
        <p:txBody>
          <a:bodyPr/>
          <a:lstStyle/>
          <a:p>
            <a:r>
              <a:rPr lang="bg-BG" dirty="0" smtClean="0"/>
              <a:t>Осъзнати избори</a:t>
            </a:r>
            <a:endParaRPr lang="fr-FR" dirty="0"/>
          </a:p>
        </p:txBody>
      </p:sp>
      <p:sp>
        <p:nvSpPr>
          <p:cNvPr id="3" name="Espace réservé du contenu 2">
            <a:extLst>
              <a:ext uri="{FF2B5EF4-FFF2-40B4-BE49-F238E27FC236}">
                <a16:creationId xmlns:a16="http://schemas.microsoft.com/office/drawing/2014/main" id="{09FE2F55-38F2-4E0D-A631-4FE9F5C94E9C}"/>
              </a:ext>
            </a:extLst>
          </p:cNvPr>
          <p:cNvSpPr>
            <a:spLocks noGrp="1"/>
          </p:cNvSpPr>
          <p:nvPr>
            <p:ph idx="1"/>
          </p:nvPr>
        </p:nvSpPr>
        <p:spPr>
          <a:xfrm>
            <a:off x="803612" y="1883734"/>
            <a:ext cx="10350500" cy="3953138"/>
          </a:xfrm>
        </p:spPr>
        <p:txBody>
          <a:bodyPr numCol="2">
            <a:noAutofit/>
          </a:bodyPr>
          <a:lstStyle/>
          <a:p>
            <a:pPr marL="0" lvl="0" indent="0">
              <a:lnSpc>
                <a:spcPct val="100000"/>
              </a:lnSpc>
              <a:spcAft>
                <a:spcPts val="1000"/>
              </a:spcAft>
              <a:buNone/>
            </a:pPr>
            <a:r>
              <a:rPr lang="bg-BG" sz="1800" b="1" dirty="0" smtClean="0">
                <a:solidFill>
                  <a:srgbClr val="007575"/>
                </a:solidFill>
                <a:effectLst/>
                <a:latin typeface="Arial" panose="020B0604020202020204" pitchFamily="34" charset="0"/>
                <a:ea typeface="DINPro-Regular"/>
                <a:cs typeface="Times New Roman" panose="02020603050405020304" pitchFamily="18" charset="0"/>
              </a:rPr>
              <a:t>Научете повече за влажните зони</a:t>
            </a:r>
            <a:endParaRPr lang="en-US" sz="1800" dirty="0">
              <a:solidFill>
                <a:srgbClr val="007575"/>
              </a:solidFill>
              <a:effectLst/>
              <a:latin typeface="Arial" panose="020B0604020202020204" pitchFamily="34" charset="0"/>
              <a:ea typeface="DINPro-Regular"/>
              <a:cs typeface="Times New Roman" panose="02020603050405020304" pitchFamily="18" charset="0"/>
            </a:endParaRPr>
          </a:p>
          <a:p>
            <a:pPr lvl="1">
              <a:lnSpc>
                <a:spcPct val="100000"/>
              </a:lnSpc>
              <a:spcAft>
                <a:spcPts val="1000"/>
              </a:spcAft>
            </a:pPr>
            <a:r>
              <a:rPr lang="ru-RU" sz="1400" dirty="0">
                <a:cs typeface="Times New Roman" panose="02020603050405020304" pitchFamily="18" charset="0"/>
              </a:rPr>
              <a:t>Осъзнайте основните заплахи за </a:t>
            </a:r>
            <a:r>
              <a:rPr lang="ru-RU" sz="1400" dirty="0" smtClean="0">
                <a:cs typeface="Times New Roman" panose="02020603050405020304" pitchFamily="18" charset="0"/>
              </a:rPr>
              <a:t>тези ценни екосистеми, </a:t>
            </a:r>
            <a:r>
              <a:rPr lang="ru-RU" sz="1400" dirty="0">
                <a:cs typeface="Times New Roman" panose="02020603050405020304" pitchFamily="18" charset="0"/>
              </a:rPr>
              <a:t>като </a:t>
            </a:r>
            <a:r>
              <a:rPr lang="ru-RU" sz="1400" dirty="0" smtClean="0">
                <a:cs typeface="Times New Roman" panose="02020603050405020304" pitchFamily="18" charset="0"/>
              </a:rPr>
              <a:t>дрениране, </a:t>
            </a:r>
            <a:r>
              <a:rPr lang="ru-RU" sz="1400" dirty="0">
                <a:cs typeface="Times New Roman" panose="02020603050405020304" pitchFamily="18" charset="0"/>
              </a:rPr>
              <a:t>замърсяване </a:t>
            </a:r>
            <a:r>
              <a:rPr lang="ru-RU" sz="1400" dirty="0" smtClean="0">
                <a:cs typeface="Times New Roman" panose="02020603050405020304" pitchFamily="18" charset="0"/>
              </a:rPr>
              <a:t>с отпадъци </a:t>
            </a:r>
            <a:r>
              <a:rPr lang="ru-RU" sz="1400" dirty="0">
                <a:cs typeface="Times New Roman" panose="02020603050405020304" pitchFamily="18" charset="0"/>
              </a:rPr>
              <a:t>и </a:t>
            </a:r>
            <a:r>
              <a:rPr lang="ru-RU" sz="1400" dirty="0" smtClean="0">
                <a:cs typeface="Times New Roman" panose="02020603050405020304" pitchFamily="18" charset="0"/>
              </a:rPr>
              <a:t>химикали, </a:t>
            </a:r>
            <a:r>
              <a:rPr lang="ru-RU" sz="1400" dirty="0">
                <a:cs typeface="Times New Roman" panose="02020603050405020304" pitchFamily="18" charset="0"/>
              </a:rPr>
              <a:t>и инвазивни видове</a:t>
            </a:r>
            <a:r>
              <a:rPr lang="en-US" sz="1400" dirty="0" smtClean="0">
                <a:cs typeface="Times New Roman" panose="02020603050405020304" pitchFamily="18" charset="0"/>
              </a:rPr>
              <a:t>. </a:t>
            </a:r>
            <a:endParaRPr lang="en-US" sz="1400" dirty="0">
              <a:cs typeface="Times New Roman" panose="02020603050405020304" pitchFamily="18" charset="0"/>
            </a:endParaRPr>
          </a:p>
          <a:p>
            <a:pPr lvl="1">
              <a:lnSpc>
                <a:spcPct val="100000"/>
              </a:lnSpc>
              <a:spcAft>
                <a:spcPts val="1000"/>
              </a:spcAft>
            </a:pPr>
            <a:endParaRPr lang="en-US" sz="1400" dirty="0">
              <a:cs typeface="Times New Roman" panose="02020603050405020304" pitchFamily="18" charset="0"/>
            </a:endParaRPr>
          </a:p>
          <a:p>
            <a:pPr marL="0" lvl="0" indent="0">
              <a:lnSpc>
                <a:spcPct val="100000"/>
              </a:lnSpc>
              <a:spcAft>
                <a:spcPts val="1000"/>
              </a:spcAft>
              <a:buNone/>
            </a:pPr>
            <a:r>
              <a:rPr lang="ru-RU" sz="1800" b="1" dirty="0">
                <a:solidFill>
                  <a:srgbClr val="007575"/>
                </a:solidFill>
                <a:ea typeface="Times New Roman" panose="02020603050405020304" pitchFamily="18" charset="0"/>
                <a:cs typeface="Times New Roman" panose="02020603050405020304" pitchFamily="18" charset="0"/>
              </a:rPr>
              <a:t>Вземете щадящи водата и съзнателни решения за екосистемата</a:t>
            </a:r>
            <a:r>
              <a:rPr lang="en-US" sz="1800" b="1" dirty="0" smtClean="0">
                <a:solidFill>
                  <a:srgbClr val="007575"/>
                </a:solidFill>
                <a:ea typeface="Times New Roman" panose="02020603050405020304" pitchFamily="18" charset="0"/>
                <a:cs typeface="Times New Roman" panose="02020603050405020304" pitchFamily="18" charset="0"/>
              </a:rPr>
              <a:t>.</a:t>
            </a:r>
            <a:r>
              <a:rPr lang="en-US" sz="1800" dirty="0" smtClean="0">
                <a:solidFill>
                  <a:srgbClr val="007575"/>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solidFill>
                <a:srgbClr val="007575"/>
              </a:solidFill>
              <a:effectLst/>
              <a:latin typeface="Arial" panose="020B0604020202020204" pitchFamily="34" charset="0"/>
              <a:ea typeface="Times New Roman" panose="02020603050405020304" pitchFamily="18" charset="0"/>
              <a:cs typeface="Times New Roman" panose="02020603050405020304" pitchFamily="18" charset="0"/>
            </a:endParaRPr>
          </a:p>
          <a:p>
            <a:pPr lvl="1">
              <a:lnSpc>
                <a:spcPct val="100000"/>
              </a:lnSpc>
              <a:spcAft>
                <a:spcPts val="1000"/>
              </a:spcAft>
            </a:pPr>
            <a:r>
              <a:rPr lang="ru-RU" sz="1400" dirty="0">
                <a:ea typeface="Times New Roman" panose="02020603050405020304" pitchFamily="18" charset="0"/>
                <a:cs typeface="Times New Roman" panose="02020603050405020304" pitchFamily="18" charset="0"/>
              </a:rPr>
              <a:t>Използвайте водата пестеливо. </a:t>
            </a:r>
            <a:r>
              <a:rPr lang="ru-RU" sz="1400" dirty="0" smtClean="0">
                <a:ea typeface="Times New Roman" panose="02020603050405020304" pitchFamily="18" charset="0"/>
                <a:cs typeface="Times New Roman" panose="02020603050405020304" pitchFamily="18" charset="0"/>
              </a:rPr>
              <a:t>Въведете режим </a:t>
            </a:r>
            <a:r>
              <a:rPr lang="ru-RU" sz="1400" dirty="0">
                <a:ea typeface="Times New Roman" panose="02020603050405020304" pitchFamily="18" charset="0"/>
                <a:cs typeface="Times New Roman" panose="02020603050405020304" pitchFamily="18" charset="0"/>
              </a:rPr>
              <a:t>с по-малко въздействие върху околната среда. Избягвайте използването на токсични продукти, които могат да попаднат във влажните зони. Не изхвърляйте отпадъци или боклук във влажни зони</a:t>
            </a:r>
            <a:r>
              <a:rPr lang="ru-RU" sz="1400" dirty="0" smtClean="0">
                <a:ea typeface="Times New Roman" panose="02020603050405020304" pitchFamily="18" charset="0"/>
                <a:cs typeface="Times New Roman" panose="02020603050405020304" pitchFamily="18" charset="0"/>
              </a:rPr>
              <a:t>.</a:t>
            </a:r>
          </a:p>
          <a:p>
            <a:pPr marL="457200" lvl="1" indent="0">
              <a:lnSpc>
                <a:spcPct val="100000"/>
              </a:lnSpc>
              <a:spcAft>
                <a:spcPts val="1000"/>
              </a:spcAft>
              <a:buNone/>
            </a:pPr>
            <a:r>
              <a:rPr lang="ru-RU" sz="1800" b="1" dirty="0">
                <a:solidFill>
                  <a:srgbClr val="007575"/>
                </a:solidFill>
                <a:ea typeface="Times New Roman" panose="02020603050405020304" pitchFamily="18" charset="0"/>
                <a:cs typeface="Times New Roman" panose="02020603050405020304" pitchFamily="18" charset="0"/>
              </a:rPr>
              <a:t>Обещайте </a:t>
            </a:r>
            <a:r>
              <a:rPr lang="ru-RU" sz="1800" b="1" dirty="0" smtClean="0">
                <a:solidFill>
                  <a:srgbClr val="007575"/>
                </a:solidFill>
                <a:ea typeface="Times New Roman" panose="02020603050405020304" pitchFamily="18" charset="0"/>
                <a:cs typeface="Times New Roman" panose="02020603050405020304" pitchFamily="18" charset="0"/>
              </a:rPr>
              <a:t>си </a:t>
            </a:r>
            <a:r>
              <a:rPr lang="ru-RU" sz="1800" b="1" dirty="0">
                <a:solidFill>
                  <a:srgbClr val="007575"/>
                </a:solidFill>
                <a:ea typeface="Times New Roman" panose="02020603050405020304" pitchFamily="18" charset="0"/>
                <a:cs typeface="Times New Roman" panose="02020603050405020304" pitchFamily="18" charset="0"/>
              </a:rPr>
              <a:t>да действате за възстановяване на влажните зони</a:t>
            </a:r>
            <a:r>
              <a:rPr lang="en-US" sz="1800" b="1" dirty="0" smtClean="0">
                <a:solidFill>
                  <a:srgbClr val="007575"/>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b="1" dirty="0">
              <a:solidFill>
                <a:srgbClr val="007575"/>
              </a:solidFill>
              <a:effectLst/>
              <a:latin typeface="Arial" panose="020B0604020202020204" pitchFamily="34" charset="0"/>
              <a:ea typeface="Times New Roman" panose="02020603050405020304" pitchFamily="18" charset="0"/>
              <a:cs typeface="Times New Roman" panose="02020603050405020304" pitchFamily="18" charset="0"/>
            </a:endParaRPr>
          </a:p>
          <a:p>
            <a:pPr lvl="1">
              <a:lnSpc>
                <a:spcPct val="100000"/>
              </a:lnSpc>
              <a:spcAft>
                <a:spcPts val="1000"/>
              </a:spcAft>
            </a:pPr>
            <a:r>
              <a:rPr lang="ru-RU" sz="1400" dirty="0">
                <a:solidFill>
                  <a:srgbClr val="000000"/>
                </a:solidFill>
                <a:ea typeface="DINPro-Regular"/>
                <a:cs typeface="Times New Roman" panose="02020603050405020304" pitchFamily="18" charset="0"/>
              </a:rPr>
              <a:t>„Стената на обещанията“ е </a:t>
            </a:r>
            <a:r>
              <a:rPr lang="ru-RU" sz="1400" dirty="0" smtClean="0">
                <a:solidFill>
                  <a:srgbClr val="000000"/>
                </a:solidFill>
                <a:ea typeface="DINPro-Regular"/>
                <a:cs typeface="Times New Roman" panose="02020603050405020304" pitchFamily="18" charset="0"/>
              </a:rPr>
              <a:t>идеално </a:t>
            </a:r>
            <a:r>
              <a:rPr lang="ru-RU" sz="1400" dirty="0">
                <a:solidFill>
                  <a:srgbClr val="000000"/>
                </a:solidFill>
                <a:ea typeface="DINPro-Regular"/>
                <a:cs typeface="Times New Roman" panose="02020603050405020304" pitchFamily="18" charset="0"/>
              </a:rPr>
              <a:t>място за публикуване на вашите съзнателни избори, убедителни гласове и смели действия за възстановяване на влажните зони</a:t>
            </a:r>
            <a:r>
              <a:rPr lang="en-US" sz="1400" dirty="0" smtClean="0">
                <a:solidFill>
                  <a:srgbClr val="000000"/>
                </a:solidFill>
                <a:effectLst/>
                <a:latin typeface="Arial" panose="020B0604020202020204" pitchFamily="34" charset="0"/>
                <a:ea typeface="DINPro-Regular"/>
                <a:cs typeface="Times New Roman" panose="02020603050405020304" pitchFamily="18" charset="0"/>
              </a:rPr>
              <a:t>. </a:t>
            </a:r>
            <a:endParaRPr lang="en-DE"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0000"/>
              </a:lnSpc>
            </a:pPr>
            <a:endParaRPr lang="fr-FR" sz="1800" dirty="0"/>
          </a:p>
        </p:txBody>
      </p:sp>
      <p:sp>
        <p:nvSpPr>
          <p:cNvPr id="4" name="Rectangle 3"/>
          <p:cNvSpPr/>
          <p:nvPr/>
        </p:nvSpPr>
        <p:spPr>
          <a:xfrm>
            <a:off x="797168" y="1201058"/>
            <a:ext cx="9902093" cy="369332"/>
          </a:xfrm>
          <a:prstGeom prst="rect">
            <a:avLst/>
          </a:prstGeom>
        </p:spPr>
        <p:txBody>
          <a:bodyPr wrap="square">
            <a:spAutoFit/>
          </a:bodyPr>
          <a:lstStyle/>
          <a:p>
            <a:pPr>
              <a:spcAft>
                <a:spcPts val="1000"/>
              </a:spcAft>
            </a:pPr>
            <a:r>
              <a:rPr lang="ru-RU" b="1" dirty="0" smtClean="0">
                <a:latin typeface="Arial" panose="020B0604020202020204" pitchFamily="34" charset="0"/>
                <a:ea typeface="Times New Roman" panose="02020603050405020304" pitchFamily="18" charset="0"/>
                <a:cs typeface="Times New Roman" panose="02020603050405020304" pitchFamily="18" charset="0"/>
              </a:rPr>
              <a:t>Правете</a:t>
            </a:r>
            <a:r>
              <a:rPr lang="ru-RU" b="1" dirty="0">
                <a:latin typeface="Arial" panose="020B0604020202020204" pitchFamily="34" charset="0"/>
                <a:ea typeface="Times New Roman" panose="02020603050405020304" pitchFamily="18" charset="0"/>
                <a:cs typeface="Times New Roman" panose="02020603050405020304" pitchFamily="18" charset="0"/>
              </a:rPr>
              <a:t> личен избор, който минимизира загубата и деградацията на влажните зони</a:t>
            </a:r>
            <a:endParaRPr lang="en-US" b="1"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5102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80D080-305D-5BE1-84C0-684ADFF3D64F}"/>
              </a:ext>
            </a:extLst>
          </p:cNvPr>
          <p:cNvSpPr>
            <a:spLocks noGrp="1"/>
          </p:cNvSpPr>
          <p:nvPr>
            <p:ph type="title"/>
          </p:nvPr>
        </p:nvSpPr>
        <p:spPr/>
        <p:txBody>
          <a:bodyPr/>
          <a:lstStyle/>
          <a:p>
            <a:r>
              <a:rPr lang="bg-BG" dirty="0" smtClean="0"/>
              <a:t>Убеждаващи </a:t>
            </a:r>
            <a:r>
              <a:rPr lang="bg-BG" dirty="0"/>
              <a:t>гласове</a:t>
            </a:r>
            <a:endParaRPr lang="fr-FR" dirty="0"/>
          </a:p>
        </p:txBody>
      </p:sp>
      <p:sp>
        <p:nvSpPr>
          <p:cNvPr id="3" name="Espace réservé du contenu 2">
            <a:extLst>
              <a:ext uri="{FF2B5EF4-FFF2-40B4-BE49-F238E27FC236}">
                <a16:creationId xmlns:a16="http://schemas.microsoft.com/office/drawing/2014/main" id="{0080CAEF-37D4-543B-AE63-B4F95393D05D}"/>
              </a:ext>
            </a:extLst>
          </p:cNvPr>
          <p:cNvSpPr>
            <a:spLocks noGrp="1"/>
          </p:cNvSpPr>
          <p:nvPr>
            <p:ph idx="1"/>
          </p:nvPr>
        </p:nvSpPr>
        <p:spPr>
          <a:xfrm>
            <a:off x="909515" y="1462753"/>
            <a:ext cx="10350500" cy="3871247"/>
          </a:xfrm>
        </p:spPr>
        <p:txBody>
          <a:bodyPr numCol="2">
            <a:noAutofit/>
          </a:bodyPr>
          <a:lstStyle/>
          <a:p>
            <a:pPr marL="0" lvl="0" indent="0">
              <a:lnSpc>
                <a:spcPct val="100000"/>
              </a:lnSpc>
              <a:buNone/>
            </a:pPr>
            <a:r>
              <a:rPr lang="ru-RU" sz="1800" b="1" dirty="0">
                <a:solidFill>
                  <a:srgbClr val="007575"/>
                </a:solidFill>
                <a:ea typeface="Times New Roman" panose="02020603050405020304" pitchFamily="18" charset="0"/>
                <a:cs typeface="Times New Roman" panose="02020603050405020304" pitchFamily="18" charset="0"/>
              </a:rPr>
              <a:t>Станете </a:t>
            </a:r>
            <a:r>
              <a:rPr lang="ru-RU" sz="1800" b="1" dirty="0" smtClean="0">
                <a:solidFill>
                  <a:srgbClr val="007575"/>
                </a:solidFill>
                <a:ea typeface="Times New Roman" panose="02020603050405020304" pitchFamily="18" charset="0"/>
                <a:cs typeface="Times New Roman" panose="02020603050405020304" pitchFamily="18" charset="0"/>
              </a:rPr>
              <a:t>застъпник за влажни зони</a:t>
            </a:r>
          </a:p>
          <a:p>
            <a:pPr marL="684000" lvl="0">
              <a:lnSpc>
                <a:spcPct val="100000"/>
              </a:lnSpc>
            </a:pPr>
            <a:r>
              <a:rPr lang="ru-RU" sz="1400" dirty="0" smtClean="0">
                <a:ea typeface="Times New Roman" panose="02020603050405020304" pitchFamily="18" charset="0"/>
                <a:cs typeface="Times New Roman" panose="02020603050405020304" pitchFamily="18" charset="0"/>
              </a:rPr>
              <a:t>Застъпвайте </a:t>
            </a:r>
            <a:r>
              <a:rPr lang="ru-RU" sz="1400" dirty="0">
                <a:ea typeface="Times New Roman" panose="02020603050405020304" pitchFamily="18" charset="0"/>
                <a:cs typeface="Times New Roman" panose="02020603050405020304" pitchFamily="18" charset="0"/>
              </a:rPr>
              <a:t>се за </a:t>
            </a:r>
            <a:r>
              <a:rPr lang="ru-RU" sz="1400" dirty="0" smtClean="0">
                <a:ea typeface="Times New Roman" panose="02020603050405020304" pitchFamily="18" charset="0"/>
                <a:cs typeface="Times New Roman" panose="02020603050405020304" pitchFamily="18" charset="0"/>
              </a:rPr>
              <a:t>опазване на </a:t>
            </a:r>
            <a:r>
              <a:rPr lang="ru-RU" sz="1400" dirty="0">
                <a:ea typeface="Times New Roman" panose="02020603050405020304" pitchFamily="18" charset="0"/>
                <a:cs typeface="Times New Roman" panose="02020603050405020304" pitchFamily="18" charset="0"/>
              </a:rPr>
              <a:t>местните влажни зони и за възстановяване на деградирали</a:t>
            </a:r>
            <a:r>
              <a:rPr lang="en-US" sz="1400" dirty="0" smtClean="0">
                <a:ea typeface="Times New Roman" panose="02020603050405020304" pitchFamily="18" charset="0"/>
                <a:cs typeface="Times New Roman" panose="02020603050405020304" pitchFamily="18" charset="0"/>
              </a:rPr>
              <a:t>.</a:t>
            </a:r>
            <a:endParaRPr lang="en-US" sz="1400" dirty="0">
              <a:ea typeface="Times New Roman" panose="02020603050405020304" pitchFamily="18" charset="0"/>
              <a:cs typeface="Times New Roman" panose="02020603050405020304" pitchFamily="18" charset="0"/>
            </a:endParaRPr>
          </a:p>
          <a:p>
            <a:pPr marL="0" lvl="0" indent="0">
              <a:lnSpc>
                <a:spcPct val="100000"/>
              </a:lnSpc>
              <a:buNone/>
            </a:pPr>
            <a:endParaRPr lang="en-US" sz="1400" b="1" dirty="0">
              <a:solidFill>
                <a:srgbClr val="007575"/>
              </a:solidFill>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nSpc>
                <a:spcPct val="100000"/>
              </a:lnSpc>
              <a:buNone/>
            </a:pPr>
            <a:r>
              <a:rPr lang="ru-RU" sz="1800" b="1" dirty="0">
                <a:solidFill>
                  <a:srgbClr val="007575"/>
                </a:solidFill>
                <a:ea typeface="Times New Roman" panose="02020603050405020304" pitchFamily="18" charset="0"/>
                <a:cs typeface="Times New Roman" panose="02020603050405020304" pitchFamily="18" charset="0"/>
              </a:rPr>
              <a:t>Използвайте социалните медии, за да увеличите осведомеността за влажните </a:t>
            </a:r>
            <a:r>
              <a:rPr lang="ru-RU" sz="1800" b="1" dirty="0" smtClean="0">
                <a:solidFill>
                  <a:srgbClr val="007575"/>
                </a:solidFill>
                <a:ea typeface="Times New Roman" panose="02020603050405020304" pitchFamily="18" charset="0"/>
                <a:cs typeface="Times New Roman" panose="02020603050405020304" pitchFamily="18" charset="0"/>
              </a:rPr>
              <a:t>зони</a:t>
            </a:r>
          </a:p>
          <a:p>
            <a:pPr marL="684000">
              <a:lnSpc>
                <a:spcPct val="100000"/>
              </a:lnSpc>
            </a:pPr>
            <a:r>
              <a:rPr lang="bg-BG" sz="1400" dirty="0" smtClean="0">
                <a:ea typeface="Times New Roman" panose="02020603050405020304" pitchFamily="18" charset="0"/>
                <a:cs typeface="Times New Roman" panose="02020603050405020304" pitchFamily="18" charset="0"/>
              </a:rPr>
              <a:t>Отбележете Световния ден на влажните зони в </a:t>
            </a:r>
            <a:r>
              <a:rPr lang="en-US" sz="1400" dirty="0" smtClean="0">
                <a:ea typeface="Times New Roman" panose="02020603050405020304" pitchFamily="18" charset="0"/>
                <a:cs typeface="Times New Roman" panose="02020603050405020304" pitchFamily="18" charset="0"/>
              </a:rPr>
              <a:t>Twitter</a:t>
            </a:r>
            <a:r>
              <a:rPr lang="en-US" sz="1400" dirty="0">
                <a:ea typeface="Times New Roman" panose="02020603050405020304" pitchFamily="18" charset="0"/>
                <a:cs typeface="Times New Roman" panose="02020603050405020304" pitchFamily="18" charset="0"/>
              </a:rPr>
              <a:t>, Instagram, Facebook </a:t>
            </a:r>
            <a:r>
              <a:rPr lang="bg-BG" sz="1400" dirty="0" smtClean="0">
                <a:ea typeface="Times New Roman" panose="02020603050405020304" pitchFamily="18" charset="0"/>
                <a:cs typeface="Times New Roman" panose="02020603050405020304" pitchFamily="18" charset="0"/>
              </a:rPr>
              <a:t>и в други платформи</a:t>
            </a:r>
            <a:r>
              <a:rPr lang="en-US" sz="1400" dirty="0" smtClean="0">
                <a:ea typeface="Times New Roman" panose="02020603050405020304" pitchFamily="18" charset="0"/>
                <a:cs typeface="Times New Roman" panose="02020603050405020304" pitchFamily="18" charset="0"/>
              </a:rPr>
              <a:t>. </a:t>
            </a:r>
            <a:r>
              <a:rPr lang="bg-BG" sz="1400" dirty="0" smtClean="0">
                <a:ea typeface="Times New Roman" panose="02020603050405020304" pitchFamily="18" charset="0"/>
                <a:cs typeface="Times New Roman" panose="02020603050405020304" pitchFamily="18" charset="0"/>
              </a:rPr>
              <a:t>Използвайте </a:t>
            </a:r>
            <a:r>
              <a:rPr lang="bg-BG" sz="1400" dirty="0" err="1" smtClean="0">
                <a:ea typeface="Times New Roman" panose="02020603050405020304" pitchFamily="18" charset="0"/>
                <a:cs typeface="Times New Roman" panose="02020603050405020304" pitchFamily="18" charset="0"/>
              </a:rPr>
              <a:t>хаштаг</a:t>
            </a:r>
            <a:r>
              <a:rPr lang="bg-BG" sz="1400" dirty="0" smtClean="0">
                <a:ea typeface="Times New Roman" panose="02020603050405020304" pitchFamily="18" charset="0"/>
                <a:cs typeface="Times New Roman" panose="02020603050405020304" pitchFamily="18" charset="0"/>
              </a:rPr>
              <a:t> </a:t>
            </a:r>
            <a:r>
              <a:rPr lang="en-US" sz="1400" dirty="0" smtClean="0">
                <a:ea typeface="Times New Roman" panose="02020603050405020304" pitchFamily="18" charset="0"/>
                <a:cs typeface="Times New Roman" panose="02020603050405020304" pitchFamily="18" charset="0"/>
              </a:rPr>
              <a:t>#</a:t>
            </a:r>
            <a:r>
              <a:rPr lang="en-US" sz="1400" dirty="0" err="1" smtClean="0">
                <a:ea typeface="Times New Roman" panose="02020603050405020304" pitchFamily="18" charset="0"/>
                <a:cs typeface="Times New Roman" panose="02020603050405020304" pitchFamily="18" charset="0"/>
              </a:rPr>
              <a:t>GenerationRestoration</a:t>
            </a:r>
            <a:r>
              <a:rPr lang="en-US" sz="1400" dirty="0" smtClean="0">
                <a:ea typeface="Times New Roman" panose="02020603050405020304" pitchFamily="18" charset="0"/>
                <a:cs typeface="Times New Roman" panose="02020603050405020304" pitchFamily="18" charset="0"/>
              </a:rPr>
              <a:t> </a:t>
            </a:r>
            <a:r>
              <a:rPr lang="en-US" sz="1400" dirty="0">
                <a:ea typeface="Times New Roman" panose="02020603050405020304" pitchFamily="18" charset="0"/>
                <a:cs typeface="Times New Roman" panose="02020603050405020304" pitchFamily="18" charset="0"/>
              </a:rPr>
              <a:t>#</a:t>
            </a:r>
            <a:r>
              <a:rPr lang="en-US" sz="1400" dirty="0" err="1">
                <a:ea typeface="Times New Roman" panose="02020603050405020304" pitchFamily="18" charset="0"/>
                <a:cs typeface="Times New Roman" panose="02020603050405020304" pitchFamily="18" charset="0"/>
              </a:rPr>
              <a:t>ForWetlands</a:t>
            </a:r>
            <a:r>
              <a:rPr lang="en-US" sz="1400" dirty="0">
                <a:ea typeface="Times New Roman" panose="02020603050405020304" pitchFamily="18" charset="0"/>
                <a:cs typeface="Times New Roman" panose="02020603050405020304" pitchFamily="18" charset="0"/>
              </a:rPr>
              <a:t> </a:t>
            </a:r>
            <a:r>
              <a:rPr lang="bg-BG" sz="1400" dirty="0" smtClean="0">
                <a:ea typeface="Times New Roman" panose="02020603050405020304" pitchFamily="18" charset="0"/>
                <a:cs typeface="Times New Roman" panose="02020603050405020304" pitchFamily="18" charset="0"/>
              </a:rPr>
              <a:t>или</a:t>
            </a:r>
            <a:r>
              <a:rPr lang="en-US" sz="1400" dirty="0" smtClean="0">
                <a:ea typeface="Times New Roman" panose="02020603050405020304" pitchFamily="18" charset="0"/>
                <a:cs typeface="Times New Roman" panose="02020603050405020304" pitchFamily="18" charset="0"/>
              </a:rPr>
              <a:t> </a:t>
            </a:r>
            <a:r>
              <a:rPr lang="en-US" sz="1400" dirty="0">
                <a:ea typeface="Times New Roman" panose="02020603050405020304" pitchFamily="18" charset="0"/>
                <a:cs typeface="Times New Roman" panose="02020603050405020304" pitchFamily="18" charset="0"/>
              </a:rPr>
              <a:t>#</a:t>
            </a:r>
            <a:r>
              <a:rPr lang="en-US" sz="1400" dirty="0" err="1">
                <a:ea typeface="Times New Roman" panose="02020603050405020304" pitchFamily="18" charset="0"/>
                <a:cs typeface="Times New Roman" panose="02020603050405020304" pitchFamily="18" charset="0"/>
              </a:rPr>
              <a:t>WorldWetlandsDay</a:t>
            </a:r>
            <a:r>
              <a:rPr lang="en-US" sz="1400" dirty="0">
                <a:ea typeface="Times New Roman" panose="02020603050405020304" pitchFamily="18" charset="0"/>
                <a:cs typeface="Times New Roman" panose="02020603050405020304" pitchFamily="18" charset="0"/>
              </a:rPr>
              <a:t>. </a:t>
            </a:r>
          </a:p>
          <a:p>
            <a:pPr marL="0" indent="0">
              <a:lnSpc>
                <a:spcPct val="100000"/>
              </a:lnSpc>
              <a:buNone/>
            </a:pPr>
            <a:endParaRPr lang="en-US" sz="1400" b="1" dirty="0">
              <a:solidFill>
                <a:srgbClr val="007575"/>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00000"/>
              </a:lnSpc>
              <a:buNone/>
            </a:pPr>
            <a:endParaRPr lang="en-US" sz="1800" b="1" dirty="0">
              <a:solidFill>
                <a:srgbClr val="007575"/>
              </a:solidFill>
              <a:ea typeface="Times New Roman" panose="02020603050405020304" pitchFamily="18" charset="0"/>
              <a:cs typeface="Times New Roman" panose="02020603050405020304" pitchFamily="18" charset="0"/>
            </a:endParaRPr>
          </a:p>
          <a:p>
            <a:pPr marL="0" indent="0">
              <a:lnSpc>
                <a:spcPct val="100000"/>
              </a:lnSpc>
              <a:buNone/>
            </a:pPr>
            <a:endParaRPr lang="en-US" sz="1800" b="1" dirty="0">
              <a:solidFill>
                <a:srgbClr val="007575"/>
              </a:solidFill>
              <a:ea typeface="Times New Roman" panose="02020603050405020304" pitchFamily="18" charset="0"/>
              <a:cs typeface="Times New Roman" panose="02020603050405020304" pitchFamily="18" charset="0"/>
            </a:endParaRPr>
          </a:p>
          <a:p>
            <a:pPr marL="0" indent="0">
              <a:lnSpc>
                <a:spcPct val="100000"/>
              </a:lnSpc>
              <a:buNone/>
            </a:pPr>
            <a:r>
              <a:rPr lang="ru-RU" sz="1800" b="1" dirty="0" smtClean="0">
                <a:solidFill>
                  <a:srgbClr val="007575"/>
                </a:solidFill>
                <a:ea typeface="Times New Roman" panose="02020603050405020304" pitchFamily="18" charset="0"/>
                <a:cs typeface="Times New Roman" panose="02020603050405020304" pitchFamily="18" charset="0"/>
              </a:rPr>
              <a:t> </a:t>
            </a:r>
          </a:p>
          <a:p>
            <a:pPr marL="0" indent="0">
              <a:lnSpc>
                <a:spcPct val="100000"/>
              </a:lnSpc>
              <a:buNone/>
            </a:pPr>
            <a:r>
              <a:rPr lang="ru-RU" sz="1800" b="1" dirty="0" smtClean="0">
                <a:solidFill>
                  <a:srgbClr val="007575"/>
                </a:solidFill>
                <a:ea typeface="Times New Roman" panose="02020603050405020304" pitchFamily="18" charset="0"/>
                <a:cs typeface="Times New Roman" panose="02020603050405020304" pitchFamily="18" charset="0"/>
              </a:rPr>
              <a:t>Направете </a:t>
            </a:r>
            <a:r>
              <a:rPr lang="ru-RU" sz="1800" b="1" dirty="0">
                <a:solidFill>
                  <a:srgbClr val="007575"/>
                </a:solidFill>
                <a:ea typeface="Times New Roman" panose="02020603050405020304" pitchFamily="18" charset="0"/>
                <a:cs typeface="Times New Roman" panose="02020603050405020304" pitchFamily="18" charset="0"/>
              </a:rPr>
              <a:t>екскурзия във влажните зони, за </a:t>
            </a:r>
            <a:r>
              <a:rPr lang="ru-RU" sz="1800" b="1" dirty="0" smtClean="0">
                <a:solidFill>
                  <a:srgbClr val="007575"/>
                </a:solidFill>
                <a:ea typeface="Times New Roman" panose="02020603050405020304" pitchFamily="18" charset="0"/>
                <a:cs typeface="Times New Roman" panose="02020603050405020304" pitchFamily="18" charset="0"/>
              </a:rPr>
              <a:t>да </a:t>
            </a:r>
            <a:r>
              <a:rPr lang="ru-RU" sz="1800" b="1" dirty="0">
                <a:solidFill>
                  <a:srgbClr val="007575"/>
                </a:solidFill>
                <a:ea typeface="Times New Roman" panose="02020603050405020304" pitchFamily="18" charset="0"/>
                <a:cs typeface="Times New Roman" panose="02020603050405020304" pitchFamily="18" charset="0"/>
              </a:rPr>
              <a:t>видите къде е необходимо възстановяване</a:t>
            </a:r>
            <a:r>
              <a:rPr lang="en-US" sz="1800" b="1" dirty="0" smtClean="0">
                <a:solidFill>
                  <a:srgbClr val="007575"/>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dirty="0" smtClean="0">
                <a:solidFill>
                  <a:srgbClr val="007575"/>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solidFill>
                <a:srgbClr val="007575"/>
              </a:solidFill>
              <a:effectLst/>
              <a:latin typeface="Arial" panose="020B0604020202020204" pitchFamily="34" charset="0"/>
              <a:ea typeface="Times New Roman" panose="02020603050405020304" pitchFamily="18" charset="0"/>
              <a:cs typeface="Times New Roman" panose="02020603050405020304" pitchFamily="18" charset="0"/>
            </a:endParaRPr>
          </a:p>
          <a:p>
            <a:pPr marL="179388" indent="-179388">
              <a:lnSpc>
                <a:spcPct val="100000"/>
              </a:lnSpc>
            </a:pPr>
            <a:r>
              <a:rPr lang="ru-RU" sz="1400" dirty="0">
                <a:ea typeface="Times New Roman" panose="02020603050405020304" pitchFamily="18" charset="0"/>
                <a:cs typeface="Times New Roman" panose="02020603050405020304" pitchFamily="18" charset="0"/>
              </a:rPr>
              <a:t>След като сте на място, помислете </a:t>
            </a:r>
            <a:r>
              <a:rPr lang="ru-RU" sz="1400" dirty="0" smtClean="0">
                <a:ea typeface="Times New Roman" panose="02020603050405020304" pitchFamily="18" charset="0"/>
                <a:cs typeface="Times New Roman" panose="02020603050405020304" pitchFamily="18" charset="0"/>
              </a:rPr>
              <a:t>за ползите и ролята на влажната </a:t>
            </a:r>
            <a:r>
              <a:rPr lang="ru-RU" sz="1400" dirty="0">
                <a:ea typeface="Times New Roman" panose="02020603050405020304" pitchFamily="18" charset="0"/>
                <a:cs typeface="Times New Roman" panose="02020603050405020304" pitchFamily="18" charset="0"/>
              </a:rPr>
              <a:t>зона за района и дали е влошена</a:t>
            </a:r>
            <a:r>
              <a:rPr lang="en-US" sz="14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684000">
              <a:lnSpc>
                <a:spcPct val="100000"/>
              </a:lnSpc>
            </a:pP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nSpc>
                <a:spcPct val="100000"/>
              </a:lnSpc>
              <a:spcAft>
                <a:spcPts val="1000"/>
              </a:spcAft>
              <a:buNone/>
            </a:pPr>
            <a:r>
              <a:rPr lang="ru-RU" sz="1800" b="1" dirty="0">
                <a:solidFill>
                  <a:srgbClr val="007575"/>
                </a:solidFill>
                <a:ea typeface="Times New Roman" panose="02020603050405020304" pitchFamily="18" charset="0"/>
                <a:cs typeface="Times New Roman" panose="02020603050405020304" pitchFamily="18" charset="0"/>
              </a:rPr>
              <a:t>Организирайте разговор в подкрепа на възстановяването на влажните </a:t>
            </a:r>
            <a:r>
              <a:rPr lang="ru-RU" sz="1800" b="1" dirty="0" smtClean="0">
                <a:solidFill>
                  <a:srgbClr val="007575"/>
                </a:solidFill>
                <a:ea typeface="Times New Roman" panose="02020603050405020304" pitchFamily="18" charset="0"/>
                <a:cs typeface="Times New Roman" panose="02020603050405020304" pitchFamily="18" charset="0"/>
              </a:rPr>
              <a:t>зони</a:t>
            </a:r>
          </a:p>
          <a:p>
            <a:pPr>
              <a:lnSpc>
                <a:spcPct val="100000"/>
              </a:lnSpc>
              <a:spcAft>
                <a:spcPts val="1000"/>
              </a:spcAft>
            </a:pPr>
            <a:r>
              <a:rPr lang="ru-RU" sz="1400" dirty="0">
                <a:ea typeface="Times New Roman" panose="02020603050405020304" pitchFamily="18" charset="0"/>
                <a:cs typeface="Times New Roman" panose="02020603050405020304" pitchFamily="18" charset="0"/>
              </a:rPr>
              <a:t>Едно образователно събитие може да помогне за изграждането на подкрепа за възстановяване на местна влажна зона. Обадете се на експерти по влажни зони, местни хора, които изкарват прехраната си във влажни зони, за да подчертаят защо възстановяването е важно.</a:t>
            </a:r>
            <a:r>
              <a:rPr lang="en-US" sz="1400"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n-DE"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0000"/>
              </a:lnSpc>
            </a:pPr>
            <a:endParaRPr lang="en-DE" sz="1800" dirty="0"/>
          </a:p>
          <a:p>
            <a:pPr>
              <a:lnSpc>
                <a:spcPct val="100000"/>
              </a:lnSpc>
            </a:pPr>
            <a:endParaRPr lang="fr-FR" sz="1800" dirty="0"/>
          </a:p>
        </p:txBody>
      </p:sp>
    </p:spTree>
    <p:extLst>
      <p:ext uri="{BB962C8B-B14F-4D97-AF65-F5344CB8AC3E}">
        <p14:creationId xmlns:p14="http://schemas.microsoft.com/office/powerpoint/2010/main" val="3369335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411482-B87C-37B1-84BC-DA8FD556A9D2}"/>
              </a:ext>
            </a:extLst>
          </p:cNvPr>
          <p:cNvSpPr>
            <a:spLocks noGrp="1"/>
          </p:cNvSpPr>
          <p:nvPr>
            <p:ph type="title"/>
          </p:nvPr>
        </p:nvSpPr>
        <p:spPr/>
        <p:txBody>
          <a:bodyPr/>
          <a:lstStyle/>
          <a:p>
            <a:r>
              <a:rPr lang="bg-BG" dirty="0"/>
              <a:t>Смели действия</a:t>
            </a:r>
            <a:endParaRPr lang="fr-FR" dirty="0"/>
          </a:p>
        </p:txBody>
      </p:sp>
      <p:sp>
        <p:nvSpPr>
          <p:cNvPr id="3" name="Espace réservé du contenu 2">
            <a:extLst>
              <a:ext uri="{FF2B5EF4-FFF2-40B4-BE49-F238E27FC236}">
                <a16:creationId xmlns:a16="http://schemas.microsoft.com/office/drawing/2014/main" id="{F9B3CC22-A2DB-263A-8238-C056010B26B8}"/>
              </a:ext>
            </a:extLst>
          </p:cNvPr>
          <p:cNvSpPr>
            <a:spLocks noGrp="1"/>
          </p:cNvSpPr>
          <p:nvPr>
            <p:ph idx="1"/>
          </p:nvPr>
        </p:nvSpPr>
        <p:spPr>
          <a:xfrm>
            <a:off x="893885" y="1964125"/>
            <a:ext cx="10350500" cy="4266346"/>
          </a:xfrm>
        </p:spPr>
        <p:txBody>
          <a:bodyPr numCol="2">
            <a:noAutofit/>
          </a:bodyPr>
          <a:lstStyle/>
          <a:p>
            <a:pPr>
              <a:lnSpc>
                <a:spcPct val="100000"/>
              </a:lnSpc>
              <a:spcAft>
                <a:spcPts val="1000"/>
              </a:spcAft>
              <a:buNone/>
            </a:pPr>
            <a:r>
              <a:rPr lang="bg-BG" sz="1800" b="1" dirty="0">
                <a:solidFill>
                  <a:srgbClr val="007575"/>
                </a:solidFill>
                <a:ea typeface="Times New Roman" panose="02020603050405020304" pitchFamily="18" charset="0"/>
                <a:cs typeface="Times New Roman" panose="02020603050405020304" pitchFamily="18" charset="0"/>
              </a:rPr>
              <a:t>Създайте усилия за </a:t>
            </a:r>
            <a:r>
              <a:rPr lang="bg-BG" sz="1800" b="1" dirty="0" smtClean="0">
                <a:solidFill>
                  <a:srgbClr val="007575"/>
                </a:solidFill>
                <a:ea typeface="Times New Roman" panose="02020603050405020304" pitchFamily="18" charset="0"/>
                <a:cs typeface="Times New Roman" panose="02020603050405020304" pitchFamily="18" charset="0"/>
              </a:rPr>
              <a:t>застъпничество</a:t>
            </a:r>
          </a:p>
          <a:p>
            <a:pPr marL="374650" indent="-285750">
              <a:lnSpc>
                <a:spcPct val="100000"/>
              </a:lnSpc>
              <a:spcAft>
                <a:spcPts val="1000"/>
              </a:spcAft>
            </a:pPr>
            <a:r>
              <a:rPr lang="ru-RU" sz="1400" dirty="0">
                <a:cs typeface="Times New Roman" panose="02020603050405020304" pitchFamily="18" charset="0"/>
              </a:rPr>
              <a:t>Насърчавайте </a:t>
            </a:r>
            <a:r>
              <a:rPr lang="ru-RU" sz="1400" dirty="0" smtClean="0">
                <a:cs typeface="Times New Roman" panose="02020603050405020304" pitchFamily="18" charset="0"/>
              </a:rPr>
              <a:t>регионалните и </a:t>
            </a:r>
            <a:r>
              <a:rPr lang="ru-RU" sz="1400" dirty="0">
                <a:cs typeface="Times New Roman" panose="02020603050405020304" pitchFamily="18" charset="0"/>
              </a:rPr>
              <a:t>националните правителства да защитават местните влажни зони и да възстановяват деградиралите</a:t>
            </a:r>
            <a:r>
              <a:rPr lang="en-US" sz="1400" dirty="0" smtClean="0">
                <a:cs typeface="Times New Roman" panose="02020603050405020304" pitchFamily="18" charset="0"/>
              </a:rPr>
              <a:t>. </a:t>
            </a:r>
            <a:endParaRPr lang="en-DE" sz="1400" dirty="0">
              <a:cs typeface="Times New Roman" panose="02020603050405020304" pitchFamily="18" charset="0"/>
            </a:endParaRPr>
          </a:p>
          <a:p>
            <a:pPr marL="0" indent="0">
              <a:lnSpc>
                <a:spcPct val="100000"/>
              </a:lnSpc>
              <a:buNone/>
            </a:pPr>
            <a:r>
              <a:rPr lang="ru-RU" sz="1800" b="1" dirty="0">
                <a:solidFill>
                  <a:srgbClr val="007575"/>
                </a:solidFill>
                <a:ea typeface="Times New Roman" panose="02020603050405020304" pitchFamily="18" charset="0"/>
                <a:cs typeface="Times New Roman" panose="02020603050405020304" pitchFamily="18" charset="0"/>
              </a:rPr>
              <a:t>Проведете или се присъединете към обществен ден за почистване на влажните </a:t>
            </a:r>
            <a:r>
              <a:rPr lang="ru-RU" sz="1800" b="1" dirty="0" smtClean="0">
                <a:solidFill>
                  <a:srgbClr val="007575"/>
                </a:solidFill>
                <a:ea typeface="Times New Roman" panose="02020603050405020304" pitchFamily="18" charset="0"/>
                <a:cs typeface="Times New Roman" panose="02020603050405020304" pitchFamily="18" charset="0"/>
              </a:rPr>
              <a:t>зони</a:t>
            </a:r>
          </a:p>
          <a:p>
            <a:pPr>
              <a:lnSpc>
                <a:spcPct val="100000"/>
              </a:lnSpc>
            </a:pPr>
            <a:r>
              <a:rPr lang="ru-RU" sz="1400" dirty="0">
                <a:cs typeface="Times New Roman" panose="02020603050405020304" pitchFamily="18" charset="0"/>
              </a:rPr>
              <a:t>Отстранете остатъците, боклука и отпадъците, които са се натрупали във влажната зона</a:t>
            </a:r>
            <a:r>
              <a:rPr lang="en-US" sz="1400" dirty="0" smtClean="0">
                <a:cs typeface="Times New Roman" panose="02020603050405020304" pitchFamily="18" charset="0"/>
              </a:rPr>
              <a:t>. </a:t>
            </a:r>
            <a:endParaRPr lang="en-US" sz="1400" dirty="0">
              <a:cs typeface="Times New Roman" panose="02020603050405020304" pitchFamily="18" charset="0"/>
            </a:endParaRPr>
          </a:p>
          <a:p>
            <a:pPr marL="11113" lvl="0" indent="-11113">
              <a:lnSpc>
                <a:spcPct val="100000"/>
              </a:lnSpc>
              <a:buNone/>
            </a:pPr>
            <a:r>
              <a:rPr lang="ru-RU" sz="1800" b="1" dirty="0">
                <a:solidFill>
                  <a:srgbClr val="007575"/>
                </a:solidFill>
                <a:ea typeface="DINPro-Regular"/>
                <a:cs typeface="Times New Roman" panose="02020603050405020304" pitchFamily="18" charset="0"/>
              </a:rPr>
              <a:t>Включете се директно в местен проект за възстановяване на влажни </a:t>
            </a:r>
            <a:r>
              <a:rPr lang="ru-RU" sz="1800" b="1" dirty="0" smtClean="0">
                <a:solidFill>
                  <a:srgbClr val="007575"/>
                </a:solidFill>
                <a:ea typeface="DINPro-Regular"/>
                <a:cs typeface="Times New Roman" panose="02020603050405020304" pitchFamily="18" charset="0"/>
              </a:rPr>
              <a:t>зони</a:t>
            </a:r>
            <a:r>
              <a:rPr lang="en-US" sz="1800" b="1" dirty="0" smtClean="0">
                <a:solidFill>
                  <a:srgbClr val="007575"/>
                </a:solidFill>
                <a:effectLst/>
                <a:latin typeface="Arial" panose="020B0604020202020204" pitchFamily="34" charset="0"/>
                <a:ea typeface="DINPro-Regular"/>
                <a:cs typeface="Times New Roman" panose="02020603050405020304" pitchFamily="18" charset="0"/>
              </a:rPr>
              <a:t> </a:t>
            </a:r>
            <a:endParaRPr lang="bg-BG" sz="1800" b="1" dirty="0" smtClean="0">
              <a:solidFill>
                <a:srgbClr val="007575"/>
              </a:solidFill>
              <a:effectLst/>
              <a:latin typeface="Arial" panose="020B0604020202020204" pitchFamily="34" charset="0"/>
              <a:ea typeface="DINPro-Regular"/>
              <a:cs typeface="Times New Roman" panose="02020603050405020304" pitchFamily="18" charset="0"/>
            </a:endParaRPr>
          </a:p>
          <a:p>
            <a:pPr marL="11113" lvl="0" indent="-11113">
              <a:lnSpc>
                <a:spcPct val="100000"/>
              </a:lnSpc>
              <a:buNone/>
            </a:pPr>
            <a:endParaRPr lang="bg-BG" sz="1800" b="1" dirty="0" smtClean="0">
              <a:solidFill>
                <a:srgbClr val="007575"/>
              </a:solidFill>
              <a:effectLst/>
              <a:latin typeface="Arial" panose="020B0604020202020204" pitchFamily="34" charset="0"/>
              <a:ea typeface="DINPro-Regular"/>
              <a:cs typeface="Times New Roman" panose="02020603050405020304" pitchFamily="18" charset="0"/>
            </a:endParaRPr>
          </a:p>
          <a:p>
            <a:pPr marL="11113" lvl="0" indent="-11113">
              <a:lnSpc>
                <a:spcPct val="100000"/>
              </a:lnSpc>
              <a:buNone/>
            </a:pPr>
            <a:endParaRPr lang="en-US" sz="1800" b="1" dirty="0">
              <a:solidFill>
                <a:srgbClr val="007575"/>
              </a:solidFill>
              <a:effectLst/>
              <a:latin typeface="Arial" panose="020B0604020202020204" pitchFamily="34" charset="0"/>
              <a:ea typeface="DINPro-Regular"/>
              <a:cs typeface="Times New Roman" panose="02020603050405020304" pitchFamily="18" charset="0"/>
            </a:endParaRPr>
          </a:p>
          <a:p>
            <a:pPr marL="684000">
              <a:lnSpc>
                <a:spcPct val="100000"/>
              </a:lnSpc>
            </a:pPr>
            <a:r>
              <a:rPr lang="ru-RU" sz="1400" dirty="0" smtClean="0">
                <a:solidFill>
                  <a:srgbClr val="000000"/>
                </a:solidFill>
                <a:ea typeface="DINPro-Regular"/>
                <a:cs typeface="Times New Roman" panose="02020603050405020304" pitchFamily="18" charset="0"/>
              </a:rPr>
              <a:t>Дайте </a:t>
            </a:r>
            <a:r>
              <a:rPr lang="ru-RU" sz="1400" dirty="0">
                <a:solidFill>
                  <a:srgbClr val="000000"/>
                </a:solidFill>
                <a:ea typeface="DINPro-Regular"/>
                <a:cs typeface="Times New Roman" panose="02020603050405020304" pitchFamily="18" charset="0"/>
              </a:rPr>
              <a:t>принос и помогнете да се гарантира, че усилията за възстановяване отразяват нуждите на местните жители</a:t>
            </a:r>
            <a:r>
              <a:rPr lang="en-US" sz="1400" dirty="0" smtClean="0">
                <a:solidFill>
                  <a:srgbClr val="000000"/>
                </a:solidFill>
                <a:effectLst/>
                <a:latin typeface="Arial" panose="020B0604020202020204" pitchFamily="34" charset="0"/>
                <a:ea typeface="DINPro-Regular"/>
                <a:cs typeface="Times New Roman" panose="02020603050405020304" pitchFamily="18" charset="0"/>
              </a:rPr>
              <a:t>.</a:t>
            </a:r>
            <a:endParaRPr lang="en-DE"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11113" lvl="0" indent="-11113">
              <a:lnSpc>
                <a:spcPct val="100000"/>
              </a:lnSpc>
              <a:buNone/>
            </a:pPr>
            <a:r>
              <a:rPr lang="ru-RU" sz="1800" b="1" dirty="0">
                <a:solidFill>
                  <a:srgbClr val="007575"/>
                </a:solidFill>
                <a:ea typeface="DINPro-Regular"/>
                <a:cs typeface="Times New Roman" panose="02020603050405020304" pitchFamily="18" charset="0"/>
              </a:rPr>
              <a:t>Добавете вашето събитие към глобалната карта и директория за </a:t>
            </a:r>
            <a:r>
              <a:rPr lang="ru-RU" sz="1800" b="1" dirty="0" smtClean="0">
                <a:solidFill>
                  <a:srgbClr val="007575"/>
                </a:solidFill>
                <a:ea typeface="DINPro-Regular"/>
                <a:cs typeface="Times New Roman" panose="02020603050405020304" pitchFamily="18" charset="0"/>
              </a:rPr>
              <a:t>търсене</a:t>
            </a:r>
            <a:r>
              <a:rPr lang="en-US" sz="1800" dirty="0" smtClean="0">
                <a:solidFill>
                  <a:srgbClr val="007575"/>
                </a:solidFill>
                <a:effectLst/>
                <a:latin typeface="Arial" panose="020B0604020202020204" pitchFamily="34" charset="0"/>
                <a:ea typeface="DINPro-Regular"/>
                <a:cs typeface="Times New Roman" panose="02020603050405020304" pitchFamily="18" charset="0"/>
              </a:rPr>
              <a:t> </a:t>
            </a:r>
            <a:endParaRPr lang="en-US" sz="1800" dirty="0">
              <a:solidFill>
                <a:srgbClr val="007575"/>
              </a:solidFill>
              <a:effectLst/>
              <a:latin typeface="Arial" panose="020B0604020202020204" pitchFamily="34" charset="0"/>
              <a:ea typeface="DINPro-Regular"/>
              <a:cs typeface="Times New Roman" panose="02020603050405020304" pitchFamily="18" charset="0"/>
            </a:endParaRPr>
          </a:p>
          <a:p>
            <a:pPr marL="684000">
              <a:lnSpc>
                <a:spcPct val="100000"/>
              </a:lnSpc>
            </a:pPr>
            <a:r>
              <a:rPr lang="ru-RU" sz="1400" dirty="0" smtClean="0">
                <a:solidFill>
                  <a:srgbClr val="000000"/>
                </a:solidFill>
                <a:ea typeface="DINPro-Regular"/>
                <a:cs typeface="Times New Roman" panose="02020603050405020304" pitchFamily="18" charset="0"/>
              </a:rPr>
              <a:t>Интерактивната </a:t>
            </a:r>
            <a:r>
              <a:rPr lang="ru-RU" sz="1400" dirty="0">
                <a:solidFill>
                  <a:srgbClr val="000000"/>
                </a:solidFill>
                <a:ea typeface="DINPro-Regular"/>
                <a:cs typeface="Times New Roman" panose="02020603050405020304" pitchFamily="18" charset="0"/>
              </a:rPr>
              <a:t>карта показва какви събития се провеждат и къде по света за Световния ден на влажните зони</a:t>
            </a:r>
            <a:r>
              <a:rPr lang="en-US" sz="1400" dirty="0" smtClean="0">
                <a:solidFill>
                  <a:srgbClr val="000000"/>
                </a:solidFill>
                <a:effectLst/>
                <a:latin typeface="Arial" panose="020B0604020202020204" pitchFamily="34" charset="0"/>
                <a:ea typeface="DINPro-Regular"/>
                <a:cs typeface="Times New Roman" panose="02020603050405020304" pitchFamily="18" charset="0"/>
              </a:rPr>
              <a:t>.</a:t>
            </a:r>
            <a:endParaRPr lang="en-DE"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11113" indent="-11113">
              <a:lnSpc>
                <a:spcPct val="100000"/>
              </a:lnSpc>
              <a:buNone/>
            </a:pPr>
            <a:r>
              <a:rPr lang="ru-RU" sz="1800" b="1" dirty="0">
                <a:solidFill>
                  <a:srgbClr val="007575"/>
                </a:solidFill>
                <a:ea typeface="DINPro-Regular"/>
                <a:cs typeface="Times New Roman" panose="02020603050405020304" pitchFamily="18" charset="0"/>
              </a:rPr>
              <a:t>Споделете снимка на вашите смели действия във фотогалерията за </a:t>
            </a:r>
            <a:r>
              <a:rPr lang="ru-RU" sz="1800" b="1" dirty="0" smtClean="0">
                <a:solidFill>
                  <a:srgbClr val="007575"/>
                </a:solidFill>
                <a:ea typeface="DINPro-Regular"/>
                <a:cs typeface="Times New Roman" panose="02020603050405020304" pitchFamily="18" charset="0"/>
              </a:rPr>
              <a:t>възстановяване</a:t>
            </a:r>
            <a:r>
              <a:rPr lang="en-US" sz="1800" b="1" dirty="0" smtClean="0">
                <a:solidFill>
                  <a:srgbClr val="007575"/>
                </a:solidFill>
                <a:effectLst/>
                <a:latin typeface="Arial" panose="020B0604020202020204" pitchFamily="34" charset="0"/>
                <a:ea typeface="DINPro-Regular"/>
                <a:cs typeface="Times New Roman" panose="02020603050405020304" pitchFamily="18" charset="0"/>
              </a:rPr>
              <a:t> </a:t>
            </a:r>
            <a:endParaRPr lang="en-US" sz="1800" b="1" dirty="0">
              <a:solidFill>
                <a:srgbClr val="007575"/>
              </a:solidFill>
              <a:effectLst/>
              <a:latin typeface="Arial" panose="020B0604020202020204" pitchFamily="34" charset="0"/>
              <a:ea typeface="DINPro-Regular"/>
              <a:cs typeface="Times New Roman" panose="02020603050405020304" pitchFamily="18" charset="0"/>
            </a:endParaRPr>
          </a:p>
          <a:p>
            <a:pPr marL="684000" indent="-222250">
              <a:lnSpc>
                <a:spcPct val="100000"/>
              </a:lnSpc>
            </a:pPr>
            <a:r>
              <a:rPr lang="ru-RU" sz="1400" dirty="0">
                <a:solidFill>
                  <a:srgbClr val="000000"/>
                </a:solidFill>
                <a:ea typeface="DINPro-Regular"/>
                <a:cs typeface="Times New Roman" panose="02020603050405020304" pitchFamily="18" charset="0"/>
              </a:rPr>
              <a:t>Тази фотогалерия има за цел да покаже къде се извършва </a:t>
            </a:r>
            <a:r>
              <a:rPr lang="ru-RU" sz="1400" dirty="0" smtClean="0">
                <a:solidFill>
                  <a:srgbClr val="000000"/>
                </a:solidFill>
                <a:ea typeface="DINPro-Regular"/>
                <a:cs typeface="Times New Roman" panose="02020603050405020304" pitchFamily="18" charset="0"/>
              </a:rPr>
              <a:t>възстановяване </a:t>
            </a:r>
            <a:r>
              <a:rPr lang="ru-RU" sz="1400" dirty="0">
                <a:solidFill>
                  <a:srgbClr val="000000"/>
                </a:solidFill>
                <a:ea typeface="DINPro-Regular"/>
                <a:cs typeface="Times New Roman" panose="02020603050405020304" pitchFamily="18" charset="0"/>
              </a:rPr>
              <a:t>по света, за да мотивира и вдъхнови повече усилия за възстановяване</a:t>
            </a:r>
            <a:r>
              <a:rPr lang="en-US" sz="1400" dirty="0" smtClean="0">
                <a:solidFill>
                  <a:srgbClr val="000000"/>
                </a:solidFill>
                <a:effectLst/>
                <a:latin typeface="Arial" panose="020B0604020202020204" pitchFamily="34" charset="0"/>
                <a:ea typeface="DINPro-Regular"/>
                <a:cs typeface="Times New Roman" panose="02020603050405020304" pitchFamily="18" charset="0"/>
              </a:rPr>
              <a:t>.</a:t>
            </a:r>
            <a:endParaRPr lang="de-DE" sz="1400" dirty="0">
              <a:latin typeface="Calibri" panose="020F0502020204030204" pitchFamily="34" charset="0"/>
              <a:ea typeface="DINPro-Regular"/>
              <a:cs typeface="Times New Roman" panose="02020603050405020304" pitchFamily="18" charset="0"/>
            </a:endParaRPr>
          </a:p>
          <a:p>
            <a:pPr>
              <a:lnSpc>
                <a:spcPct val="100000"/>
              </a:lnSpc>
            </a:pPr>
            <a:endParaRPr lang="fr-FR" sz="1800" dirty="0"/>
          </a:p>
        </p:txBody>
      </p:sp>
      <p:sp>
        <p:nvSpPr>
          <p:cNvPr id="4" name="Rectangle 3"/>
          <p:cNvSpPr/>
          <p:nvPr/>
        </p:nvSpPr>
        <p:spPr>
          <a:xfrm>
            <a:off x="836245" y="1196965"/>
            <a:ext cx="9519139" cy="646331"/>
          </a:xfrm>
          <a:prstGeom prst="rect">
            <a:avLst/>
          </a:prstGeom>
        </p:spPr>
        <p:txBody>
          <a:bodyPr wrap="square">
            <a:spAutoFit/>
          </a:bodyPr>
          <a:lstStyle/>
          <a:p>
            <a:pPr>
              <a:spcAft>
                <a:spcPts val="1000"/>
              </a:spcAft>
            </a:pPr>
            <a:r>
              <a:rPr lang="ru-RU" dirty="0">
                <a:latin typeface="Arial" panose="020B0604020202020204" pitchFamily="34" charset="0"/>
                <a:ea typeface="Times New Roman" panose="02020603050405020304" pitchFamily="18" charset="0"/>
                <a:cs typeface="Times New Roman" panose="02020603050405020304" pitchFamily="18" charset="0"/>
              </a:rPr>
              <a:t>Използвайте собствената си сила, за да създадете промяна и да подкрепите възстановяването на влажните зони на местно, регионално или национално ниво</a:t>
            </a:r>
            <a:r>
              <a:rPr lang="en-US" dirty="0" smtClean="0">
                <a:latin typeface="Arial" panose="020B0604020202020204" pitchFamily="34" charset="0"/>
                <a:ea typeface="Times New Roman" panose="02020603050405020304" pitchFamily="18" charset="0"/>
                <a:cs typeface="Times New Roman" panose="02020603050405020304" pitchFamily="18" charset="0"/>
              </a:rPr>
              <a:t>:</a:t>
            </a:r>
            <a:r>
              <a:rPr lang="en-US" dirty="0">
                <a:latin typeface="Arial" panose="020B0604020202020204" pitchFamily="34" charset="0"/>
                <a:ea typeface="Times New Roman" panose="02020603050405020304" pitchFamily="18" charset="0"/>
                <a:cs typeface="Times New Roman" panose="02020603050405020304" pitchFamily="18" charset="0"/>
              </a:rPr>
              <a:t> </a:t>
            </a:r>
            <a:endParaRPr lang="de-DE"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1479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15F843-A92F-BB98-35CB-42F1E99C821D}"/>
              </a:ext>
            </a:extLst>
          </p:cNvPr>
          <p:cNvSpPr>
            <a:spLocks noGrp="1"/>
          </p:cNvSpPr>
          <p:nvPr>
            <p:ph type="title"/>
          </p:nvPr>
        </p:nvSpPr>
        <p:spPr>
          <a:xfrm>
            <a:off x="871595" y="2574261"/>
            <a:ext cx="10515600" cy="1325563"/>
          </a:xfrm>
        </p:spPr>
        <p:txBody>
          <a:bodyPr>
            <a:normAutofit fontScale="90000"/>
          </a:bodyPr>
          <a:lstStyle/>
          <a:p>
            <a:r>
              <a:rPr lang="ru-RU" dirty="0"/>
              <a:t>Възстановяването на влажните зони е във </a:t>
            </a:r>
            <a:r>
              <a:rPr lang="ru-RU" dirty="0" smtClean="0"/>
              <a:t>Вашите </a:t>
            </a:r>
            <a:r>
              <a:rPr lang="ru-RU" dirty="0"/>
              <a:t>ръце! </a:t>
            </a:r>
            <a:r>
              <a:rPr lang="ru-RU" dirty="0" smtClean="0"/>
              <a:t>Благодаря</a:t>
            </a:r>
            <a:r>
              <a:rPr lang="de-DE" sz="4000" b="1" dirty="0" smtClean="0">
                <a:latin typeface="Arial" panose="020B0604020202020204" pitchFamily="34" charset="0"/>
                <a:cs typeface="Arial" panose="020B0604020202020204" pitchFamily="34" charset="0"/>
              </a:rPr>
              <a:t>!</a:t>
            </a:r>
            <a:r>
              <a:rPr lang="fr-FR" sz="4000" b="1" dirty="0">
                <a:latin typeface="Arial" panose="020B0604020202020204" pitchFamily="34" charset="0"/>
                <a:cs typeface="Arial" panose="020B0604020202020204" pitchFamily="34" charset="0"/>
              </a:rPr>
              <a:t/>
            </a:r>
            <a:br>
              <a:rPr lang="fr-FR" sz="4000" b="1" dirty="0">
                <a:latin typeface="Arial" panose="020B0604020202020204" pitchFamily="34" charset="0"/>
                <a:cs typeface="Arial" panose="020B0604020202020204" pitchFamily="34" charset="0"/>
              </a:rPr>
            </a:br>
            <a:endParaRPr lang="fr-FR" dirty="0"/>
          </a:p>
        </p:txBody>
      </p:sp>
      <p:pic>
        <p:nvPicPr>
          <p:cNvPr id="4" name="Image 3" descr="Une image contenant texte&#10;&#10;Description générée automatiquement">
            <a:extLst>
              <a:ext uri="{FF2B5EF4-FFF2-40B4-BE49-F238E27FC236}">
                <a16:creationId xmlns:a16="http://schemas.microsoft.com/office/drawing/2014/main" id="{D6C3D3CC-5AA8-7834-8D84-FE50849E6BBA}"/>
              </a:ext>
            </a:extLst>
          </p:cNvPr>
          <p:cNvPicPr>
            <a:picLocks noChangeAspect="1"/>
          </p:cNvPicPr>
          <p:nvPr/>
        </p:nvPicPr>
        <p:blipFill>
          <a:blip r:embed="rId2"/>
          <a:stretch>
            <a:fillRect/>
          </a:stretch>
        </p:blipFill>
        <p:spPr>
          <a:xfrm>
            <a:off x="638512" y="250058"/>
            <a:ext cx="3481543" cy="1558311"/>
          </a:xfrm>
          <a:prstGeom prst="rect">
            <a:avLst/>
          </a:prstGeom>
        </p:spPr>
      </p:pic>
    </p:spTree>
    <p:extLst>
      <p:ext uri="{BB962C8B-B14F-4D97-AF65-F5344CB8AC3E}">
        <p14:creationId xmlns:p14="http://schemas.microsoft.com/office/powerpoint/2010/main" val="3540950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E58434-19D0-75DC-8F8D-16A28B4D879A}"/>
              </a:ext>
            </a:extLst>
          </p:cNvPr>
          <p:cNvSpPr>
            <a:spLocks noGrp="1"/>
          </p:cNvSpPr>
          <p:nvPr>
            <p:ph type="title"/>
          </p:nvPr>
        </p:nvSpPr>
        <p:spPr/>
        <p:txBody>
          <a:bodyPr/>
          <a:lstStyle/>
          <a:p>
            <a:r>
              <a:rPr lang="bg-BG" dirty="0" smtClean="0"/>
              <a:t>Влажни зони</a:t>
            </a:r>
            <a:endParaRPr lang="fr-FR" dirty="0"/>
          </a:p>
        </p:txBody>
      </p:sp>
      <p:sp>
        <p:nvSpPr>
          <p:cNvPr id="3" name="Espace réservé du contenu 2">
            <a:extLst>
              <a:ext uri="{FF2B5EF4-FFF2-40B4-BE49-F238E27FC236}">
                <a16:creationId xmlns:a16="http://schemas.microsoft.com/office/drawing/2014/main" id="{B4727CB7-36AC-9365-8BEC-FE6198CE720C}"/>
              </a:ext>
            </a:extLst>
          </p:cNvPr>
          <p:cNvSpPr>
            <a:spLocks noGrp="1"/>
          </p:cNvSpPr>
          <p:nvPr>
            <p:ph idx="1"/>
          </p:nvPr>
        </p:nvSpPr>
        <p:spPr>
          <a:xfrm>
            <a:off x="6099147" y="1782308"/>
            <a:ext cx="5054965" cy="4062699"/>
          </a:xfrm>
        </p:spPr>
        <p:txBody>
          <a:bodyPr>
            <a:noAutofit/>
          </a:bodyPr>
          <a:lstStyle/>
          <a:p>
            <a:pPr marL="0" indent="0">
              <a:lnSpc>
                <a:spcPct val="100000"/>
              </a:lnSpc>
              <a:spcAft>
                <a:spcPts val="1000"/>
              </a:spcAft>
              <a:buNone/>
            </a:pPr>
            <a:r>
              <a:rPr lang="bg-BG" sz="1800" b="1" dirty="0" smtClean="0">
                <a:solidFill>
                  <a:srgbClr val="007575"/>
                </a:solidFill>
                <a:ea typeface="Times New Roman" panose="02020603050405020304" pitchFamily="18" charset="0"/>
                <a:cs typeface="Times New Roman" panose="02020603050405020304" pitchFamily="18" charset="0"/>
              </a:rPr>
              <a:t>Типове влажни зони</a:t>
            </a:r>
            <a:endParaRPr lang="en-US" sz="1800" b="1" dirty="0">
              <a:solidFill>
                <a:srgbClr val="007575"/>
              </a:solidFill>
              <a:ea typeface="Times New Roman" panose="02020603050405020304" pitchFamily="18" charset="0"/>
              <a:cs typeface="Times New Roman" panose="02020603050405020304" pitchFamily="18" charset="0"/>
            </a:endParaRPr>
          </a:p>
          <a:p>
            <a:pPr marL="0" indent="0">
              <a:lnSpc>
                <a:spcPct val="100000"/>
              </a:lnSpc>
              <a:spcAft>
                <a:spcPts val="1000"/>
              </a:spcAft>
              <a:buNone/>
            </a:pPr>
            <a:r>
              <a:rPr lang="bg-BG" sz="1800" b="1" dirty="0" smtClean="0">
                <a:effectLst/>
                <a:latin typeface="Arial" panose="020B0604020202020204" pitchFamily="34" charset="0"/>
                <a:ea typeface="Times New Roman" panose="02020603050405020304" pitchFamily="18" charset="0"/>
                <a:cs typeface="Times New Roman" panose="02020603050405020304" pitchFamily="18" charset="0"/>
              </a:rPr>
              <a:t>Вътрешни влажни зони</a:t>
            </a:r>
            <a:r>
              <a:rPr lang="en-US" sz="1800" b="1"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b="1"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00000"/>
              </a:lnSpc>
              <a:spcAft>
                <a:spcPts val="1000"/>
              </a:spcAft>
            </a:pPr>
            <a:r>
              <a:rPr lang="ru-RU" sz="1400" dirty="0" smtClean="0">
                <a:ea typeface="Times New Roman" panose="02020603050405020304" pitchFamily="18" charset="0"/>
                <a:cs typeface="Times New Roman" panose="02020603050405020304" pitchFamily="18" charset="0"/>
              </a:rPr>
              <a:t>блата</a:t>
            </a:r>
            <a:r>
              <a:rPr lang="ru-RU" sz="1400" dirty="0">
                <a:ea typeface="Times New Roman" panose="02020603050405020304" pitchFamily="18" charset="0"/>
                <a:cs typeface="Times New Roman" panose="02020603050405020304" pitchFamily="18" charset="0"/>
              </a:rPr>
              <a:t>, езера, реки, заливни низини и </a:t>
            </a:r>
            <a:r>
              <a:rPr lang="ru-RU" sz="1400" dirty="0" smtClean="0">
                <a:ea typeface="Times New Roman" panose="02020603050405020304" pitchFamily="18" charset="0"/>
                <a:cs typeface="Times New Roman" panose="02020603050405020304" pitchFamily="18" charset="0"/>
              </a:rPr>
              <a:t>мочурища</a:t>
            </a:r>
          </a:p>
          <a:p>
            <a:pPr marL="0" indent="0">
              <a:lnSpc>
                <a:spcPct val="100000"/>
              </a:lnSpc>
              <a:spcAft>
                <a:spcPts val="1000"/>
              </a:spcAft>
              <a:buNone/>
            </a:pPr>
            <a:r>
              <a:rPr lang="bg-BG" sz="1800" b="1" dirty="0" smtClean="0">
                <a:effectLst/>
                <a:latin typeface="Arial" panose="020B0604020202020204" pitchFamily="34" charset="0"/>
                <a:ea typeface="Times New Roman" panose="02020603050405020304" pitchFamily="18" charset="0"/>
                <a:cs typeface="Times New Roman" panose="02020603050405020304" pitchFamily="18" charset="0"/>
              </a:rPr>
              <a:t>Крайбрежни влажни зони</a:t>
            </a:r>
            <a:r>
              <a:rPr lang="en-US" sz="1800" b="1"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b="1"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00000"/>
              </a:lnSpc>
              <a:spcAft>
                <a:spcPts val="1000"/>
              </a:spcAft>
            </a:pPr>
            <a:r>
              <a:rPr lang="ru-RU" sz="1400" dirty="0" smtClean="0">
                <a:ea typeface="Times New Roman" panose="02020603050405020304" pitchFamily="18" charset="0"/>
                <a:cs typeface="Times New Roman" panose="02020603050405020304" pitchFamily="18" charset="0"/>
              </a:rPr>
              <a:t>солени </a:t>
            </a:r>
            <a:r>
              <a:rPr lang="ru-RU" sz="1400" dirty="0">
                <a:ea typeface="Times New Roman" panose="02020603050405020304" pitchFamily="18" charset="0"/>
                <a:cs typeface="Times New Roman" panose="02020603050405020304" pitchFamily="18" charset="0"/>
              </a:rPr>
              <a:t>блата, естуари, мангрови гори, лагуни и коралови </a:t>
            </a:r>
            <a:r>
              <a:rPr lang="ru-RU" sz="1400" dirty="0" smtClean="0">
                <a:ea typeface="Times New Roman" panose="02020603050405020304" pitchFamily="18" charset="0"/>
                <a:cs typeface="Times New Roman" panose="02020603050405020304" pitchFamily="18" charset="0"/>
              </a:rPr>
              <a:t>рифове</a:t>
            </a:r>
          </a:p>
          <a:p>
            <a:pPr marL="0" indent="0">
              <a:lnSpc>
                <a:spcPct val="100000"/>
              </a:lnSpc>
              <a:spcAft>
                <a:spcPts val="1000"/>
              </a:spcAft>
              <a:buNone/>
            </a:pPr>
            <a:r>
              <a:rPr lang="bg-BG" sz="1800" b="1" dirty="0" smtClean="0">
                <a:effectLst/>
                <a:latin typeface="Arial" panose="020B0604020202020204" pitchFamily="34" charset="0"/>
                <a:ea typeface="Times New Roman" panose="02020603050405020304" pitchFamily="18" charset="0"/>
                <a:cs typeface="Times New Roman" panose="02020603050405020304" pitchFamily="18" charset="0"/>
              </a:rPr>
              <a:t>Изкуствени влажни зони</a:t>
            </a:r>
            <a:r>
              <a:rPr lang="en-US" sz="1800" b="1"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US" sz="1800" b="1"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00000"/>
              </a:lnSpc>
              <a:spcAft>
                <a:spcPts val="1000"/>
              </a:spcAft>
            </a:pPr>
            <a:r>
              <a:rPr lang="ru-RU" sz="1400" dirty="0">
                <a:ea typeface="Times New Roman" panose="02020603050405020304" pitchFamily="18" charset="0"/>
                <a:cs typeface="Times New Roman" panose="02020603050405020304" pitchFamily="18" charset="0"/>
              </a:rPr>
              <a:t>Рибни езера, оризища и солници</a:t>
            </a:r>
            <a:endParaRPr lang="en-DE" sz="1800" dirty="0"/>
          </a:p>
          <a:p>
            <a:pPr>
              <a:lnSpc>
                <a:spcPct val="100000"/>
              </a:lnSpc>
            </a:pPr>
            <a:endParaRPr lang="fr-FR" sz="1800" dirty="0"/>
          </a:p>
        </p:txBody>
      </p:sp>
      <p:sp>
        <p:nvSpPr>
          <p:cNvPr id="4" name="Rectangle 3"/>
          <p:cNvSpPr/>
          <p:nvPr/>
        </p:nvSpPr>
        <p:spPr>
          <a:xfrm>
            <a:off x="972406" y="1207134"/>
            <a:ext cx="9143999" cy="369332"/>
          </a:xfrm>
          <a:prstGeom prst="rect">
            <a:avLst/>
          </a:prstGeom>
        </p:spPr>
        <p:txBody>
          <a:bodyPr wrap="square">
            <a:spAutoFit/>
          </a:bodyPr>
          <a:lstStyle/>
          <a:p>
            <a:pPr>
              <a:spcAft>
                <a:spcPts val="1000"/>
              </a:spcAft>
            </a:pPr>
            <a:r>
              <a:rPr lang="ru-RU" dirty="0">
                <a:latin typeface="Arial" panose="020B0604020202020204" pitchFamily="34" charset="0"/>
                <a:ea typeface="Times New Roman" panose="02020603050405020304" pitchFamily="18" charset="0"/>
                <a:cs typeface="Times New Roman" panose="02020603050405020304" pitchFamily="18" charset="0"/>
              </a:rPr>
              <a:t>Земни площи, които са наситени или наводнени с вода постоянно или сезонно</a:t>
            </a:r>
            <a:r>
              <a:rPr lang="en-US" dirty="0" smtClean="0">
                <a:latin typeface="Arial" panose="020B0604020202020204" pitchFamily="34" charset="0"/>
                <a:ea typeface="Times New Roman" panose="02020603050405020304" pitchFamily="18" charset="0"/>
                <a:cs typeface="Times New Roman" panose="02020603050405020304" pitchFamily="18" charset="0"/>
              </a:rPr>
              <a:t>. </a:t>
            </a:r>
            <a:endParaRPr lang="en-US" dirty="0">
              <a:latin typeface="Arial" panose="020B0604020202020204" pitchFamily="34" charset="0"/>
              <a:ea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888" y="1790086"/>
            <a:ext cx="4911392" cy="3975094"/>
          </a:xfrm>
          <a:prstGeom prst="rect">
            <a:avLst/>
          </a:prstGeom>
        </p:spPr>
      </p:pic>
    </p:spTree>
    <p:extLst>
      <p:ext uri="{BB962C8B-B14F-4D97-AF65-F5344CB8AC3E}">
        <p14:creationId xmlns:p14="http://schemas.microsoft.com/office/powerpoint/2010/main" val="2742244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89B58A-E8CE-963B-5E8B-8942A51A1245}"/>
              </a:ext>
            </a:extLst>
          </p:cNvPr>
          <p:cNvSpPr>
            <a:spLocks noGrp="1"/>
          </p:cNvSpPr>
          <p:nvPr>
            <p:ph type="title"/>
          </p:nvPr>
        </p:nvSpPr>
        <p:spPr>
          <a:xfrm>
            <a:off x="555812" y="32784"/>
            <a:ext cx="11528612" cy="1325563"/>
          </a:xfrm>
        </p:spPr>
        <p:txBody>
          <a:bodyPr>
            <a:normAutofit/>
          </a:bodyPr>
          <a:lstStyle/>
          <a:p>
            <a:r>
              <a:rPr lang="bg-BG" sz="3600" dirty="0" smtClean="0"/>
              <a:t>Да възстановим влажните зони</a:t>
            </a:r>
            <a:r>
              <a:rPr lang="de-DE" sz="3600" dirty="0" smtClean="0"/>
              <a:t>: </a:t>
            </a:r>
            <a:r>
              <a:rPr lang="bg-BG" sz="3600" dirty="0" smtClean="0"/>
              <a:t>Защо е време ? </a:t>
            </a:r>
            <a:endParaRPr lang="fr-FR" sz="3600" dirty="0"/>
          </a:p>
        </p:txBody>
      </p:sp>
      <p:sp>
        <p:nvSpPr>
          <p:cNvPr id="3" name="Espace réservé du contenu 2">
            <a:extLst>
              <a:ext uri="{FF2B5EF4-FFF2-40B4-BE49-F238E27FC236}">
                <a16:creationId xmlns:a16="http://schemas.microsoft.com/office/drawing/2014/main" id="{FD061B1E-6B65-81E3-5182-16540934F27C}"/>
              </a:ext>
            </a:extLst>
          </p:cNvPr>
          <p:cNvSpPr>
            <a:spLocks noGrp="1"/>
          </p:cNvSpPr>
          <p:nvPr>
            <p:ph idx="1"/>
          </p:nvPr>
        </p:nvSpPr>
        <p:spPr>
          <a:xfrm>
            <a:off x="932328" y="1053547"/>
            <a:ext cx="6960387" cy="4172877"/>
          </a:xfrm>
        </p:spPr>
        <p:txBody>
          <a:bodyPr>
            <a:normAutofit/>
          </a:bodyPr>
          <a:lstStyle/>
          <a:p>
            <a:pPr marL="0" indent="0">
              <a:lnSpc>
                <a:spcPct val="100000"/>
              </a:lnSpc>
              <a:spcAft>
                <a:spcPts val="1000"/>
              </a:spcAft>
              <a:buNone/>
            </a:pPr>
            <a:r>
              <a:rPr lang="ru-RU" sz="1800" b="1" dirty="0">
                <a:solidFill>
                  <a:srgbClr val="007575"/>
                </a:solidFill>
                <a:ea typeface="Times New Roman" panose="02020603050405020304" pitchFamily="18" charset="0"/>
                <a:cs typeface="Times New Roman" panose="02020603050405020304" pitchFamily="18" charset="0"/>
              </a:rPr>
              <a:t>Влажните зони </a:t>
            </a:r>
            <a:r>
              <a:rPr lang="ru-RU" sz="1800" b="1" dirty="0" smtClean="0">
                <a:solidFill>
                  <a:srgbClr val="007575"/>
                </a:solidFill>
                <a:ea typeface="Times New Roman" panose="02020603050405020304" pitchFamily="18" charset="0"/>
                <a:cs typeface="Times New Roman" panose="02020603050405020304" pitchFamily="18" charset="0"/>
              </a:rPr>
              <a:t>се губят три </a:t>
            </a:r>
            <a:r>
              <a:rPr lang="ru-RU" sz="1800" b="1" dirty="0">
                <a:solidFill>
                  <a:srgbClr val="007575"/>
                </a:solidFill>
                <a:ea typeface="Times New Roman" panose="02020603050405020304" pitchFamily="18" charset="0"/>
                <a:cs typeface="Times New Roman" panose="02020603050405020304" pitchFamily="18" charset="0"/>
              </a:rPr>
              <a:t>пъти по-бързо от горите</a:t>
            </a:r>
            <a:r>
              <a:rPr lang="en-US" sz="1800" b="1" dirty="0" smtClean="0">
                <a:solidFill>
                  <a:srgbClr val="007575"/>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DE" sz="1800" dirty="0">
              <a:solidFill>
                <a:srgbClr val="007575"/>
              </a:solidFill>
              <a:effectLst/>
              <a:latin typeface="Georgia" panose="02040502050405020303" pitchFamily="18" charset="0"/>
              <a:ea typeface="Calibri" panose="020F0502020204030204" pitchFamily="34" charset="0"/>
              <a:cs typeface="Times New Roman" panose="02020603050405020304" pitchFamily="18" charset="0"/>
            </a:endParaRPr>
          </a:p>
          <a:p>
            <a:pPr lvl="1">
              <a:lnSpc>
                <a:spcPct val="100000"/>
              </a:lnSpc>
              <a:spcAft>
                <a:spcPts val="1000"/>
              </a:spcAft>
            </a:pPr>
            <a:r>
              <a:rPr lang="bg-BG"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Най-застрашените екосистеми на планетата</a:t>
            </a:r>
            <a:r>
              <a:rPr lang="en-US"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lvl="1">
              <a:lnSpc>
                <a:spcPct val="100000"/>
              </a:lnSpc>
              <a:spcAft>
                <a:spcPts val="1000"/>
              </a:spcAft>
            </a:pPr>
            <a:r>
              <a:rPr lang="ru-RU" sz="1400" dirty="0">
                <a:solidFill>
                  <a:srgbClr val="000000"/>
                </a:solidFill>
                <a:ea typeface="Times New Roman" panose="02020603050405020304" pitchFamily="18" charset="0"/>
                <a:cs typeface="Times New Roman" panose="02020603050405020304" pitchFamily="18" charset="0"/>
              </a:rPr>
              <a:t>Повече от 80% от </a:t>
            </a:r>
            <a:r>
              <a:rPr lang="ru-RU" sz="1400" dirty="0" smtClean="0">
                <a:solidFill>
                  <a:srgbClr val="000000"/>
                </a:solidFill>
                <a:ea typeface="Times New Roman" panose="02020603050405020304" pitchFamily="18" charset="0"/>
                <a:cs typeface="Times New Roman" panose="02020603050405020304" pitchFamily="18" charset="0"/>
              </a:rPr>
              <a:t>влажните </a:t>
            </a:r>
            <a:r>
              <a:rPr lang="ru-RU" sz="1400" dirty="0">
                <a:solidFill>
                  <a:srgbClr val="000000"/>
                </a:solidFill>
                <a:ea typeface="Times New Roman" panose="02020603050405020304" pitchFamily="18" charset="0"/>
                <a:cs typeface="Times New Roman" panose="02020603050405020304" pitchFamily="18" charset="0"/>
              </a:rPr>
              <a:t>зони са изчезнали от </a:t>
            </a:r>
            <a:r>
              <a:rPr lang="ru-RU" sz="1400" dirty="0" smtClean="0">
                <a:solidFill>
                  <a:srgbClr val="000000"/>
                </a:solidFill>
                <a:ea typeface="Times New Roman" panose="02020603050405020304" pitchFamily="18" charset="0"/>
                <a:cs typeface="Times New Roman" panose="02020603050405020304" pitchFamily="18" charset="0"/>
              </a:rPr>
              <a:t>1700-та година </a:t>
            </a:r>
            <a:r>
              <a:rPr lang="ru-RU" sz="1400" dirty="0">
                <a:solidFill>
                  <a:srgbClr val="000000"/>
                </a:solidFill>
                <a:ea typeface="Times New Roman" panose="02020603050405020304" pitchFamily="18" charset="0"/>
                <a:cs typeface="Times New Roman" panose="02020603050405020304" pitchFamily="18" charset="0"/>
              </a:rPr>
              <a:t>насам</a:t>
            </a:r>
            <a:r>
              <a:rPr lang="en-US"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lvl="1">
              <a:lnSpc>
                <a:spcPct val="100000"/>
              </a:lnSpc>
              <a:spcAft>
                <a:spcPts val="1000"/>
              </a:spcAft>
            </a:pPr>
            <a:r>
              <a:rPr lang="ru-RU" sz="1400" dirty="0">
                <a:solidFill>
                  <a:srgbClr val="000000"/>
                </a:solidFill>
                <a:ea typeface="Times New Roman" panose="02020603050405020304" pitchFamily="18" charset="0"/>
                <a:cs typeface="Times New Roman" panose="02020603050405020304" pitchFamily="18" charset="0"/>
              </a:rPr>
              <a:t>Тенденцията се ускорява. От 1970 г. най-малко 35% от влажните зони са загубени</a:t>
            </a:r>
            <a:r>
              <a:rPr lang="en-US"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bg-BG" sz="1400" dirty="0">
              <a:solidFill>
                <a:srgbClr val="000000"/>
              </a:solidFill>
              <a:ea typeface="Times New Roman" panose="02020603050405020304" pitchFamily="18" charset="0"/>
              <a:cs typeface="Times New Roman" panose="02020603050405020304" pitchFamily="18" charset="0"/>
            </a:endParaRPr>
          </a:p>
          <a:p>
            <a:pPr marL="457200" lvl="1" indent="-457200">
              <a:lnSpc>
                <a:spcPct val="100000"/>
              </a:lnSpc>
              <a:spcAft>
                <a:spcPts val="1000"/>
              </a:spcAft>
              <a:buNone/>
            </a:pPr>
            <a:r>
              <a:rPr lang="bg-BG" sz="1800" b="1" dirty="0" smtClean="0">
                <a:solidFill>
                  <a:srgbClr val="007575"/>
                </a:solidFill>
                <a:ea typeface="Times New Roman" panose="02020603050405020304" pitchFamily="18" charset="0"/>
                <a:cs typeface="Times New Roman" panose="02020603050405020304" pitchFamily="18" charset="0"/>
              </a:rPr>
              <a:t>Човешки дейности водят до деградация</a:t>
            </a:r>
            <a:r>
              <a:rPr lang="en-US" sz="1800" b="1" dirty="0" smtClean="0">
                <a:solidFill>
                  <a:srgbClr val="007575"/>
                </a:solidFill>
                <a:ea typeface="Times New Roman" panose="02020603050405020304" pitchFamily="18" charset="0"/>
                <a:cs typeface="Times New Roman" panose="02020603050405020304" pitchFamily="18" charset="0"/>
              </a:rPr>
              <a:t>.</a:t>
            </a:r>
            <a:endParaRPr lang="en-DE" sz="1800" b="1" dirty="0">
              <a:solidFill>
                <a:srgbClr val="007575"/>
              </a:solidFill>
              <a:ea typeface="Times New Roman" panose="02020603050405020304" pitchFamily="18" charset="0"/>
              <a:cs typeface="Times New Roman" panose="02020603050405020304" pitchFamily="18" charset="0"/>
            </a:endParaRPr>
          </a:p>
          <a:p>
            <a:pPr lvl="1">
              <a:lnSpc>
                <a:spcPct val="100000"/>
              </a:lnSpc>
              <a:spcAft>
                <a:spcPts val="1000"/>
              </a:spcAft>
            </a:pPr>
            <a:r>
              <a:rPr lang="ru-RU" sz="1400" dirty="0">
                <a:solidFill>
                  <a:srgbClr val="000000"/>
                </a:solidFill>
                <a:ea typeface="Times New Roman" panose="02020603050405020304" pitchFamily="18" charset="0"/>
                <a:cs typeface="Times New Roman" panose="02020603050405020304" pitchFamily="18" charset="0"/>
              </a:rPr>
              <a:t>Влажните зони се отводняват и </a:t>
            </a:r>
            <a:r>
              <a:rPr lang="ru-RU" sz="1400" dirty="0" smtClean="0">
                <a:solidFill>
                  <a:srgbClr val="000000"/>
                </a:solidFill>
                <a:ea typeface="Times New Roman" panose="02020603050405020304" pitchFamily="18" charset="0"/>
                <a:cs typeface="Times New Roman" panose="02020603050405020304" pitchFamily="18" charset="0"/>
              </a:rPr>
              <a:t>пресушават </a:t>
            </a:r>
            <a:r>
              <a:rPr lang="ru-RU" sz="1400" dirty="0">
                <a:solidFill>
                  <a:srgbClr val="000000"/>
                </a:solidFill>
                <a:ea typeface="Times New Roman" panose="02020603050405020304" pitchFamily="18" charset="0"/>
                <a:cs typeface="Times New Roman" panose="02020603050405020304" pitchFamily="18" charset="0"/>
              </a:rPr>
              <a:t>за култури, паша и строителство</a:t>
            </a:r>
            <a:r>
              <a:rPr lang="en-US"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lvl="1">
              <a:lnSpc>
                <a:spcPct val="100000"/>
              </a:lnSpc>
              <a:spcAft>
                <a:spcPts val="1000"/>
              </a:spcAft>
            </a:pPr>
            <a:r>
              <a:rPr lang="ru-RU" sz="1400" dirty="0">
                <a:solidFill>
                  <a:srgbClr val="000000"/>
                </a:solidFill>
                <a:ea typeface="Times New Roman" panose="02020603050405020304" pitchFamily="18" charset="0"/>
                <a:cs typeface="Times New Roman" panose="02020603050405020304" pitchFamily="18" charset="0"/>
              </a:rPr>
              <a:t>Замърсяването на водите и прекомерният риболов увреждат екосистемите на влажните зони, както и инвазивните видове</a:t>
            </a:r>
            <a:r>
              <a:rPr lang="en-US"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DE" sz="1400" dirty="0"/>
          </a:p>
        </p:txBody>
      </p:sp>
      <p:sp>
        <p:nvSpPr>
          <p:cNvPr id="4" name="Rectangle 3"/>
          <p:cNvSpPr/>
          <p:nvPr/>
        </p:nvSpPr>
        <p:spPr>
          <a:xfrm>
            <a:off x="1013012" y="4553370"/>
            <a:ext cx="7109550" cy="1703030"/>
          </a:xfrm>
          <a:prstGeom prst="rect">
            <a:avLst/>
          </a:prstGeom>
        </p:spPr>
        <p:txBody>
          <a:bodyPr wrap="square">
            <a:spAutoFit/>
          </a:bodyPr>
          <a:lstStyle/>
          <a:p>
            <a:pPr>
              <a:spcAft>
                <a:spcPts val="1000"/>
              </a:spcAft>
            </a:pPr>
            <a:r>
              <a:rPr lang="ru-RU" b="1" dirty="0">
                <a:solidFill>
                  <a:srgbClr val="007575"/>
                </a:solidFill>
                <a:latin typeface="Arial" panose="020B0604020202020204" pitchFamily="34" charset="0"/>
                <a:ea typeface="Times New Roman" panose="02020603050405020304" pitchFamily="18" charset="0"/>
                <a:cs typeface="Times New Roman" panose="02020603050405020304" pitchFamily="18" charset="0"/>
              </a:rPr>
              <a:t>Видовете във влажните зони са </a:t>
            </a:r>
            <a:r>
              <a:rPr lang="ru-RU" b="1" dirty="0" smtClean="0">
                <a:solidFill>
                  <a:srgbClr val="007575"/>
                </a:solidFill>
                <a:latin typeface="Arial" panose="020B0604020202020204" pitchFamily="34" charset="0"/>
                <a:ea typeface="Times New Roman" panose="02020603050405020304" pitchFamily="18" charset="0"/>
                <a:cs typeface="Times New Roman" panose="02020603050405020304" pitchFamily="18" charset="0"/>
              </a:rPr>
              <a:t>пред </a:t>
            </a:r>
            <a:r>
              <a:rPr lang="ru-RU" b="1" dirty="0">
                <a:solidFill>
                  <a:srgbClr val="007575"/>
                </a:solidFill>
                <a:latin typeface="Arial" panose="020B0604020202020204" pitchFamily="34" charset="0"/>
                <a:ea typeface="Times New Roman" panose="02020603050405020304" pitchFamily="18" charset="0"/>
                <a:cs typeface="Times New Roman" panose="02020603050405020304" pitchFamily="18" charset="0"/>
              </a:rPr>
              <a:t>изчезване</a:t>
            </a:r>
            <a:r>
              <a:rPr lang="en-US" b="1" dirty="0" smtClean="0">
                <a:solidFill>
                  <a:srgbClr val="007575"/>
                </a:solidFill>
                <a:cs typeface="Times New Roman" panose="02020603050405020304" pitchFamily="18" charset="0"/>
              </a:rPr>
              <a:t>. </a:t>
            </a:r>
            <a:endParaRPr lang="en-US" b="1" dirty="0">
              <a:solidFill>
                <a:srgbClr val="007575"/>
              </a:solidFill>
              <a:cs typeface="Times New Roman" panose="02020603050405020304" pitchFamily="18" charset="0"/>
            </a:endParaRPr>
          </a:p>
          <a:p>
            <a:pPr marL="742950" lvl="1" indent="-285750">
              <a:spcAft>
                <a:spcPts val="1000"/>
              </a:spcAft>
              <a:buFont typeface="Arial" panose="020B0604020202020204" pitchFamily="34" charset="0"/>
              <a:buChar char="•"/>
            </a:pPr>
            <a:r>
              <a:rPr lang="ru-RU"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Един </a:t>
            </a:r>
            <a:r>
              <a:rPr lang="ru-RU" sz="14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от всеки три от сладководните </a:t>
            </a:r>
            <a:r>
              <a:rPr lang="ru-RU"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видове и 25% от всички видове във влажните зони са изправени пред изчезване поради </a:t>
            </a:r>
            <a:r>
              <a:rPr lang="ru-RU" sz="14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загубата </a:t>
            </a:r>
            <a:r>
              <a:rPr lang="ru-RU"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на </a:t>
            </a:r>
            <a:r>
              <a:rPr lang="ru-RU" sz="14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влажни </a:t>
            </a:r>
            <a:r>
              <a:rPr lang="ru-RU"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зони</a:t>
            </a:r>
            <a:r>
              <a:rPr lang="en-US" sz="14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n-US"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spcAft>
                <a:spcPts val="1000"/>
              </a:spcAft>
              <a:buFont typeface="Arial" panose="020B0604020202020204" pitchFamily="34" charset="0"/>
              <a:buChar char="•"/>
            </a:pPr>
            <a:r>
              <a:rPr lang="ru-RU"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81% от видовете във вътрешните влажни зони и 36% от крайбрежните и морски видове са намалели през последните 50 години</a:t>
            </a:r>
            <a:r>
              <a:rPr lang="ru-RU" sz="14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n-DE"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1317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EBAD09-645D-AED0-8B78-56772F5D4F95}"/>
              </a:ext>
            </a:extLst>
          </p:cNvPr>
          <p:cNvSpPr>
            <a:spLocks noGrp="1"/>
          </p:cNvSpPr>
          <p:nvPr>
            <p:ph type="title"/>
          </p:nvPr>
        </p:nvSpPr>
        <p:spPr>
          <a:xfrm>
            <a:off x="757892" y="-8965"/>
            <a:ext cx="10515600" cy="1325563"/>
          </a:xfrm>
        </p:spPr>
        <p:txBody>
          <a:bodyPr>
            <a:normAutofit/>
          </a:bodyPr>
          <a:lstStyle/>
          <a:p>
            <a:r>
              <a:rPr lang="ru-RU" sz="3600" dirty="0"/>
              <a:t>Влажните зони са от жизненоважно значение за човечеството </a:t>
            </a:r>
            <a:r>
              <a:rPr lang="de-DE" sz="3600" dirty="0" smtClean="0"/>
              <a:t>…</a:t>
            </a:r>
            <a:endParaRPr lang="fr-FR" sz="3600" dirty="0"/>
          </a:p>
        </p:txBody>
      </p:sp>
      <p:sp>
        <p:nvSpPr>
          <p:cNvPr id="3" name="Espace réservé du contenu 2">
            <a:extLst>
              <a:ext uri="{FF2B5EF4-FFF2-40B4-BE49-F238E27FC236}">
                <a16:creationId xmlns:a16="http://schemas.microsoft.com/office/drawing/2014/main" id="{AF7330DF-2F46-B7E2-BF67-5E1F5AFA4D67}"/>
              </a:ext>
            </a:extLst>
          </p:cNvPr>
          <p:cNvSpPr>
            <a:spLocks noGrp="1"/>
          </p:cNvSpPr>
          <p:nvPr>
            <p:ph idx="1"/>
          </p:nvPr>
        </p:nvSpPr>
        <p:spPr>
          <a:xfrm>
            <a:off x="955116" y="1316598"/>
            <a:ext cx="5048939" cy="4351338"/>
          </a:xfrm>
        </p:spPr>
        <p:txBody>
          <a:bodyPr>
            <a:noAutofit/>
          </a:bodyPr>
          <a:lstStyle/>
          <a:p>
            <a:pPr marL="0" indent="0">
              <a:lnSpc>
                <a:spcPct val="100000"/>
              </a:lnSpc>
              <a:spcAft>
                <a:spcPts val="1000"/>
              </a:spcAft>
              <a:buNone/>
            </a:pPr>
            <a:r>
              <a:rPr lang="ru-RU" sz="1800" b="1" dirty="0">
                <a:solidFill>
                  <a:srgbClr val="007575"/>
                </a:solidFill>
                <a:ea typeface="Times New Roman" panose="02020603050405020304" pitchFamily="18" charset="0"/>
                <a:cs typeface="Times New Roman" panose="02020603050405020304" pitchFamily="18" charset="0"/>
              </a:rPr>
              <a:t>Сладката вода е рядка. Влажните зони осигуряват по-голямата част от </a:t>
            </a:r>
            <a:r>
              <a:rPr lang="ru-RU" sz="1800" b="1" dirty="0" smtClean="0">
                <a:solidFill>
                  <a:srgbClr val="007575"/>
                </a:solidFill>
                <a:ea typeface="Times New Roman" panose="02020603050405020304" pitchFamily="18" charset="0"/>
                <a:cs typeface="Times New Roman" panose="02020603050405020304" pitchFamily="18" charset="0"/>
              </a:rPr>
              <a:t>нея.</a:t>
            </a:r>
          </a:p>
          <a:p>
            <a:pPr lvl="1">
              <a:lnSpc>
                <a:spcPct val="100000"/>
              </a:lnSpc>
              <a:spcAft>
                <a:spcPts val="1000"/>
              </a:spcAft>
            </a:pPr>
            <a:r>
              <a:rPr lang="ru-RU" sz="1400" dirty="0">
                <a:solidFill>
                  <a:srgbClr val="000000"/>
                </a:solidFill>
                <a:ea typeface="Times New Roman" panose="02020603050405020304" pitchFamily="18" charset="0"/>
                <a:cs typeface="Times New Roman" panose="02020603050405020304" pitchFamily="18" charset="0"/>
              </a:rPr>
              <a:t>2,5% от водата на </a:t>
            </a:r>
            <a:r>
              <a:rPr lang="ru-RU" sz="1400" dirty="0" smtClean="0">
                <a:solidFill>
                  <a:srgbClr val="000000"/>
                </a:solidFill>
                <a:ea typeface="Times New Roman" panose="02020603050405020304" pitchFamily="18" charset="0"/>
                <a:cs typeface="Times New Roman" panose="02020603050405020304" pitchFamily="18" charset="0"/>
              </a:rPr>
              <a:t>Земята </a:t>
            </a:r>
            <a:r>
              <a:rPr lang="ru-RU" sz="1400" dirty="0">
                <a:solidFill>
                  <a:srgbClr val="000000"/>
                </a:solidFill>
                <a:ea typeface="Times New Roman" panose="02020603050405020304" pitchFamily="18" charset="0"/>
                <a:cs typeface="Times New Roman" panose="02020603050405020304" pitchFamily="18" charset="0"/>
              </a:rPr>
              <a:t>е </a:t>
            </a:r>
            <a:r>
              <a:rPr lang="ru-RU" sz="1400" dirty="0" smtClean="0">
                <a:solidFill>
                  <a:srgbClr val="000000"/>
                </a:solidFill>
                <a:ea typeface="Times New Roman" panose="02020603050405020304" pitchFamily="18" charset="0"/>
                <a:cs typeface="Times New Roman" panose="02020603050405020304" pitchFamily="18" charset="0"/>
              </a:rPr>
              <a:t>прясна, </a:t>
            </a:r>
            <a:r>
              <a:rPr lang="ru-RU" sz="1400" dirty="0">
                <a:solidFill>
                  <a:srgbClr val="000000"/>
                </a:solidFill>
                <a:ea typeface="Times New Roman" panose="02020603050405020304" pitchFamily="18" charset="0"/>
                <a:cs typeface="Times New Roman" panose="02020603050405020304" pitchFamily="18" charset="0"/>
              </a:rPr>
              <a:t>съхранявана предимно в ледници и водоносни хоризонти</a:t>
            </a:r>
            <a:r>
              <a:rPr lang="en-US" sz="1400" dirty="0" smtClean="0">
                <a:solidFill>
                  <a:srgbClr val="000000"/>
                </a:solidFill>
                <a:ea typeface="Times New Roman" panose="02020603050405020304" pitchFamily="18" charset="0"/>
                <a:cs typeface="Times New Roman" panose="02020603050405020304" pitchFamily="18" charset="0"/>
              </a:rPr>
              <a:t>. </a:t>
            </a:r>
            <a:endParaRPr lang="en-US" sz="1400" dirty="0">
              <a:solidFill>
                <a:srgbClr val="000000"/>
              </a:solidFill>
              <a:ea typeface="Times New Roman" panose="02020603050405020304" pitchFamily="18" charset="0"/>
              <a:cs typeface="Times New Roman" panose="02020603050405020304" pitchFamily="18" charset="0"/>
            </a:endParaRPr>
          </a:p>
          <a:p>
            <a:pPr lvl="1">
              <a:lnSpc>
                <a:spcPct val="100000"/>
              </a:lnSpc>
              <a:spcAft>
                <a:spcPts val="1000"/>
              </a:spcAft>
            </a:pPr>
            <a:r>
              <a:rPr lang="ru-RU" sz="1400" dirty="0">
                <a:solidFill>
                  <a:srgbClr val="000000"/>
                </a:solidFill>
                <a:ea typeface="Times New Roman" panose="02020603050405020304" pitchFamily="18" charset="0"/>
                <a:cs typeface="Times New Roman" panose="02020603050405020304" pitchFamily="18" charset="0"/>
              </a:rPr>
              <a:t>По-малко от 1% е </a:t>
            </a:r>
            <a:r>
              <a:rPr lang="ru-RU" sz="1400" dirty="0" smtClean="0">
                <a:solidFill>
                  <a:srgbClr val="000000"/>
                </a:solidFill>
                <a:ea typeface="Times New Roman" panose="02020603050405020304" pitchFamily="18" charset="0"/>
                <a:cs typeface="Times New Roman" panose="02020603050405020304" pitchFamily="18" charset="0"/>
              </a:rPr>
              <a:t>използваема, </a:t>
            </a:r>
            <a:r>
              <a:rPr lang="ru-RU" sz="1400" dirty="0">
                <a:solidFill>
                  <a:srgbClr val="000000"/>
                </a:solidFill>
                <a:ea typeface="Times New Roman" panose="02020603050405020304" pitchFamily="18" charset="0"/>
                <a:cs typeface="Times New Roman" panose="02020603050405020304" pitchFamily="18" charset="0"/>
              </a:rPr>
              <a:t>а над 30% </a:t>
            </a:r>
            <a:r>
              <a:rPr lang="ru-RU" sz="1400" dirty="0" smtClean="0">
                <a:solidFill>
                  <a:srgbClr val="000000"/>
                </a:solidFill>
                <a:ea typeface="Times New Roman" panose="02020603050405020304" pitchFamily="18" charset="0"/>
                <a:cs typeface="Times New Roman" panose="02020603050405020304" pitchFamily="18" charset="0"/>
              </a:rPr>
              <a:t>се намира </a:t>
            </a:r>
            <a:r>
              <a:rPr lang="ru-RU" sz="1400" dirty="0">
                <a:solidFill>
                  <a:srgbClr val="000000"/>
                </a:solidFill>
                <a:ea typeface="Times New Roman" panose="02020603050405020304" pitchFamily="18" charset="0"/>
                <a:cs typeface="Times New Roman" panose="02020603050405020304" pitchFamily="18" charset="0"/>
              </a:rPr>
              <a:t>във влажни зони като реки и езера</a:t>
            </a:r>
            <a:r>
              <a:rPr lang="en-US"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DE" sz="1400" dirty="0">
              <a:effectLst/>
              <a:latin typeface="Georgia" panose="02040502050405020303" pitchFamily="18" charset="0"/>
              <a:ea typeface="Calibri" panose="020F0502020204030204" pitchFamily="34" charset="0"/>
              <a:cs typeface="Times New Roman" panose="02020603050405020304" pitchFamily="18" charset="0"/>
            </a:endParaRPr>
          </a:p>
          <a:p>
            <a:pPr marL="0" indent="0">
              <a:lnSpc>
                <a:spcPct val="100000"/>
              </a:lnSpc>
              <a:spcAft>
                <a:spcPts val="1000"/>
              </a:spcAft>
              <a:buNone/>
            </a:pPr>
            <a:r>
              <a:rPr lang="ru-RU" sz="1800" b="1" dirty="0">
                <a:solidFill>
                  <a:srgbClr val="007575"/>
                </a:solidFill>
                <a:ea typeface="Times New Roman" panose="02020603050405020304" pitchFamily="18" charset="0"/>
                <a:cs typeface="Times New Roman" panose="02020603050405020304" pitchFamily="18" charset="0"/>
              </a:rPr>
              <a:t>Влажните зони съхраняват повече въглерод от горите</a:t>
            </a:r>
            <a:r>
              <a:rPr lang="en-US" sz="1800" b="1" dirty="0" smtClean="0">
                <a:solidFill>
                  <a:srgbClr val="007575"/>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DE" sz="1800" dirty="0">
              <a:solidFill>
                <a:srgbClr val="007575"/>
              </a:solidFill>
              <a:effectLst/>
              <a:latin typeface="Georgia" panose="02040502050405020303" pitchFamily="18" charset="0"/>
              <a:ea typeface="Calibri" panose="020F0502020204030204" pitchFamily="34" charset="0"/>
              <a:cs typeface="Times New Roman" panose="02020603050405020304" pitchFamily="18" charset="0"/>
            </a:endParaRPr>
          </a:p>
          <a:p>
            <a:pPr lvl="1">
              <a:lnSpc>
                <a:spcPct val="100000"/>
              </a:lnSpc>
              <a:spcAft>
                <a:spcPts val="1000"/>
              </a:spcAft>
            </a:pPr>
            <a:r>
              <a:rPr lang="ru-RU" sz="1400" dirty="0">
                <a:solidFill>
                  <a:srgbClr val="000000"/>
                </a:solidFill>
                <a:ea typeface="Times New Roman" panose="02020603050405020304" pitchFamily="18" charset="0"/>
                <a:cs typeface="Times New Roman" panose="02020603050405020304" pitchFamily="18" charset="0"/>
              </a:rPr>
              <a:t>Торфищата покриват 3% от нашата планета, но същевременно съхраняват около 30% от целия въглерод на сушата</a:t>
            </a:r>
            <a:r>
              <a:rPr lang="en-US" sz="1400" dirty="0" smtClean="0">
                <a:solidFill>
                  <a:srgbClr val="000000"/>
                </a:solidFill>
                <a:ea typeface="Times New Roman" panose="02020603050405020304" pitchFamily="18" charset="0"/>
                <a:cs typeface="Times New Roman" panose="02020603050405020304" pitchFamily="18" charset="0"/>
              </a:rPr>
              <a:t>. </a:t>
            </a:r>
            <a:endParaRPr lang="en-US" sz="1400" dirty="0">
              <a:solidFill>
                <a:srgbClr val="000000"/>
              </a:solidFill>
              <a:ea typeface="Times New Roman" panose="02020603050405020304" pitchFamily="18" charset="0"/>
              <a:cs typeface="Times New Roman" panose="02020603050405020304" pitchFamily="18" charset="0"/>
            </a:endParaRPr>
          </a:p>
          <a:p>
            <a:pPr lvl="1">
              <a:lnSpc>
                <a:spcPct val="100000"/>
              </a:lnSpc>
              <a:spcAft>
                <a:spcPts val="1000"/>
              </a:spcAft>
            </a:pPr>
            <a:r>
              <a:rPr lang="ru-RU" sz="1400" dirty="0">
                <a:solidFill>
                  <a:srgbClr val="000000"/>
                </a:solidFill>
                <a:ea typeface="Times New Roman" panose="02020603050405020304" pitchFamily="18" charset="0"/>
                <a:cs typeface="Times New Roman" panose="02020603050405020304" pitchFamily="18" charset="0"/>
              </a:rPr>
              <a:t>Крайбрежните влажни зони като </a:t>
            </a:r>
            <a:r>
              <a:rPr lang="ru-RU" sz="1400" dirty="0" smtClean="0">
                <a:solidFill>
                  <a:srgbClr val="000000"/>
                </a:solidFill>
                <a:ea typeface="Times New Roman" panose="02020603050405020304" pitchFamily="18" charset="0"/>
                <a:cs typeface="Times New Roman" panose="02020603050405020304" pitchFamily="18" charset="0"/>
              </a:rPr>
              <a:t>мангровите </a:t>
            </a:r>
            <a:r>
              <a:rPr lang="ru-RU" sz="1400" dirty="0">
                <a:solidFill>
                  <a:srgbClr val="000000"/>
                </a:solidFill>
                <a:ea typeface="Times New Roman" panose="02020603050405020304" pitchFamily="18" charset="0"/>
                <a:cs typeface="Times New Roman" panose="02020603050405020304" pitchFamily="18" charset="0"/>
              </a:rPr>
              <a:t>гори </a:t>
            </a:r>
            <a:r>
              <a:rPr lang="ru-RU" sz="1400" dirty="0" smtClean="0">
                <a:solidFill>
                  <a:srgbClr val="000000"/>
                </a:solidFill>
                <a:ea typeface="Times New Roman" panose="02020603050405020304" pitchFamily="18" charset="0"/>
                <a:cs typeface="Times New Roman" panose="02020603050405020304" pitchFamily="18" charset="0"/>
              </a:rPr>
              <a:t>усвояват </a:t>
            </a:r>
            <a:r>
              <a:rPr lang="ru-RU" sz="1400" dirty="0">
                <a:solidFill>
                  <a:srgbClr val="000000"/>
                </a:solidFill>
                <a:ea typeface="Times New Roman" panose="02020603050405020304" pitchFamily="18" charset="0"/>
                <a:cs typeface="Times New Roman" panose="02020603050405020304" pitchFamily="18" charset="0"/>
              </a:rPr>
              <a:t>и съхраняват въглерод до 55 пъти по-бързо от тропическите дъждовни гори</a:t>
            </a:r>
            <a:r>
              <a:rPr lang="en-US" sz="1400" dirty="0" smtClean="0">
                <a:solidFill>
                  <a:srgbClr val="000000"/>
                </a:solidFill>
                <a:ea typeface="Times New Roman" panose="02020603050405020304" pitchFamily="18" charset="0"/>
                <a:cs typeface="Times New Roman" panose="02020603050405020304" pitchFamily="18" charset="0"/>
              </a:rPr>
              <a:t>.</a:t>
            </a:r>
            <a:endParaRPr lang="en-DE" sz="1400" dirty="0">
              <a:solidFill>
                <a:srgbClr val="000000"/>
              </a:solidFill>
              <a:ea typeface="Times New Roman" panose="02020603050405020304" pitchFamily="18" charset="0"/>
              <a:cs typeface="Times New Roman" panose="02020603050405020304" pitchFamily="18" charset="0"/>
            </a:endParaRPr>
          </a:p>
          <a:p>
            <a:pPr marL="0" indent="0">
              <a:lnSpc>
                <a:spcPct val="100000"/>
              </a:lnSpc>
              <a:spcAft>
                <a:spcPts val="100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DE" sz="1800" dirty="0">
              <a:effectLst/>
              <a:latin typeface="Georgia" panose="02040502050405020303" pitchFamily="18" charset="0"/>
              <a:ea typeface="Calibri" panose="020F0502020204030204" pitchFamily="34" charset="0"/>
              <a:cs typeface="Times New Roman" panose="02020603050405020304" pitchFamily="18" charset="0"/>
            </a:endParaRPr>
          </a:p>
          <a:p>
            <a:pPr>
              <a:lnSpc>
                <a:spcPct val="100000"/>
              </a:lnSpc>
            </a:pPr>
            <a:endParaRPr lang="en-DE" sz="1800" dirty="0"/>
          </a:p>
          <a:p>
            <a:pPr>
              <a:lnSpc>
                <a:spcPct val="100000"/>
              </a:lnSpc>
            </a:pPr>
            <a:endParaRPr lang="fr-FR" sz="1800" dirty="0"/>
          </a:p>
        </p:txBody>
      </p:sp>
      <p:pic>
        <p:nvPicPr>
          <p:cNvPr id="5" name="Image 4" descr="Une image contenant texte, plante&#10;&#10;Description générée automatiquement">
            <a:extLst>
              <a:ext uri="{FF2B5EF4-FFF2-40B4-BE49-F238E27FC236}">
                <a16:creationId xmlns:a16="http://schemas.microsoft.com/office/drawing/2014/main" id="{A749258D-B9BC-EEA6-0249-FC2F68314F7E}"/>
              </a:ext>
            </a:extLst>
          </p:cNvPr>
          <p:cNvPicPr>
            <a:picLocks noChangeAspect="1"/>
          </p:cNvPicPr>
          <p:nvPr/>
        </p:nvPicPr>
        <p:blipFill>
          <a:blip r:embed="rId2"/>
          <a:stretch>
            <a:fillRect/>
          </a:stretch>
        </p:blipFill>
        <p:spPr>
          <a:xfrm>
            <a:off x="9327711" y="4298731"/>
            <a:ext cx="2354741" cy="2580796"/>
          </a:xfrm>
          <a:prstGeom prst="rect">
            <a:avLst/>
          </a:prstGeom>
        </p:spPr>
      </p:pic>
      <p:sp>
        <p:nvSpPr>
          <p:cNvPr id="6" name="Espace réservé du contenu 2">
            <a:extLst>
              <a:ext uri="{FF2B5EF4-FFF2-40B4-BE49-F238E27FC236}">
                <a16:creationId xmlns:a16="http://schemas.microsoft.com/office/drawing/2014/main" id="{AF7330DF-2F46-B7E2-BF67-5E1F5AFA4D67}"/>
              </a:ext>
            </a:extLst>
          </p:cNvPr>
          <p:cNvSpPr txBox="1">
            <a:spLocks/>
          </p:cNvSpPr>
          <p:nvPr/>
        </p:nvSpPr>
        <p:spPr>
          <a:xfrm>
            <a:off x="6121587" y="1342278"/>
            <a:ext cx="4717768"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1000"/>
              </a:spcAft>
              <a:buNone/>
            </a:pPr>
            <a:r>
              <a:rPr lang="ru-RU" sz="1800" b="1" dirty="0">
                <a:solidFill>
                  <a:srgbClr val="007575"/>
                </a:solidFill>
                <a:ea typeface="Times New Roman" panose="02020603050405020304" pitchFamily="18" charset="0"/>
                <a:cs typeface="Times New Roman" panose="02020603050405020304" pitchFamily="18" charset="0"/>
              </a:rPr>
              <a:t>Влажните зони ни помагат да се справяме с бурите и наводненията</a:t>
            </a:r>
            <a:r>
              <a:rPr lang="en-US" sz="1800" b="1" dirty="0" smtClean="0">
                <a:solidFill>
                  <a:srgbClr val="007575"/>
                </a:solidFill>
                <a:cs typeface="Times New Roman" panose="02020603050405020304" pitchFamily="18" charset="0"/>
              </a:rPr>
              <a:t>. </a:t>
            </a:r>
            <a:endParaRPr lang="en-US" sz="1800" b="1" dirty="0">
              <a:solidFill>
                <a:srgbClr val="007575"/>
              </a:solidFill>
              <a:cs typeface="Times New Roman" panose="02020603050405020304" pitchFamily="18" charset="0"/>
            </a:endParaRPr>
          </a:p>
          <a:p>
            <a:pPr lvl="1">
              <a:lnSpc>
                <a:spcPct val="100000"/>
              </a:lnSpc>
              <a:spcAft>
                <a:spcPts val="1000"/>
              </a:spcAft>
            </a:pPr>
            <a:r>
              <a:rPr lang="ru-RU" sz="1400" dirty="0">
                <a:solidFill>
                  <a:srgbClr val="000000"/>
                </a:solidFill>
                <a:ea typeface="Times New Roman" panose="02020603050405020304" pitchFamily="18" charset="0"/>
                <a:cs typeface="Times New Roman" panose="02020603050405020304" pitchFamily="18" charset="0"/>
              </a:rPr>
              <a:t>60% от човечеството живее и работи в крайбрежните </a:t>
            </a:r>
            <a:r>
              <a:rPr lang="ru-RU" sz="1400" dirty="0" smtClean="0">
                <a:solidFill>
                  <a:srgbClr val="000000"/>
                </a:solidFill>
                <a:ea typeface="Times New Roman" panose="02020603050405020304" pitchFamily="18" charset="0"/>
                <a:cs typeface="Times New Roman" panose="02020603050405020304" pitchFamily="18" charset="0"/>
              </a:rPr>
              <a:t>райони, които са покрити от солени </a:t>
            </a:r>
            <a:r>
              <a:rPr lang="ru-RU" sz="1400" dirty="0">
                <a:solidFill>
                  <a:srgbClr val="000000"/>
                </a:solidFill>
                <a:ea typeface="Times New Roman" panose="02020603050405020304" pitchFamily="18" charset="0"/>
                <a:cs typeface="Times New Roman" panose="02020603050405020304" pitchFamily="18" charset="0"/>
              </a:rPr>
              <a:t>блата, мангрови гори, </a:t>
            </a:r>
            <a:r>
              <a:rPr lang="ru-RU" sz="1400" dirty="0" smtClean="0">
                <a:solidFill>
                  <a:srgbClr val="000000"/>
                </a:solidFill>
                <a:ea typeface="Times New Roman" panose="02020603050405020304" pitchFamily="18" charset="0"/>
                <a:cs typeface="Times New Roman" panose="02020603050405020304" pitchFamily="18" charset="0"/>
              </a:rPr>
              <a:t>съобщества </a:t>
            </a:r>
            <a:r>
              <a:rPr lang="ru-RU" sz="1400" dirty="0">
                <a:solidFill>
                  <a:srgbClr val="000000"/>
                </a:solidFill>
                <a:ea typeface="Times New Roman" panose="02020603050405020304" pitchFamily="18" charset="0"/>
                <a:cs typeface="Times New Roman" panose="02020603050405020304" pitchFamily="18" charset="0"/>
              </a:rPr>
              <a:t>с морска трева и коралови </a:t>
            </a:r>
            <a:r>
              <a:rPr lang="ru-RU" sz="1400" dirty="0" smtClean="0">
                <a:solidFill>
                  <a:srgbClr val="000000"/>
                </a:solidFill>
                <a:ea typeface="Times New Roman" panose="02020603050405020304" pitchFamily="18" charset="0"/>
                <a:cs typeface="Times New Roman" panose="02020603050405020304" pitchFamily="18" charset="0"/>
              </a:rPr>
              <a:t>рифове.</a:t>
            </a:r>
            <a:r>
              <a:rPr lang="en-US" sz="1400" dirty="0" smtClean="0">
                <a:solidFill>
                  <a:srgbClr val="000000"/>
                </a:solidFill>
                <a:ea typeface="Times New Roman" panose="02020603050405020304" pitchFamily="18" charset="0"/>
                <a:cs typeface="Times New Roman" panose="02020603050405020304" pitchFamily="18" charset="0"/>
              </a:rPr>
              <a:t> </a:t>
            </a:r>
            <a:endParaRPr lang="en-US" sz="1400" dirty="0">
              <a:solidFill>
                <a:srgbClr val="000000"/>
              </a:solidFill>
              <a:ea typeface="Times New Roman" panose="02020603050405020304" pitchFamily="18" charset="0"/>
              <a:cs typeface="Times New Roman" panose="02020603050405020304" pitchFamily="18" charset="0"/>
            </a:endParaRPr>
          </a:p>
          <a:p>
            <a:pPr lvl="1">
              <a:lnSpc>
                <a:spcPct val="100000"/>
              </a:lnSpc>
              <a:spcAft>
                <a:spcPts val="1000"/>
              </a:spcAft>
            </a:pPr>
            <a:r>
              <a:rPr lang="ru-RU" sz="1400" dirty="0">
                <a:solidFill>
                  <a:srgbClr val="000000"/>
                </a:solidFill>
                <a:ea typeface="Times New Roman" panose="02020603050405020304" pitchFamily="18" charset="0"/>
                <a:cs typeface="Times New Roman" panose="02020603050405020304" pitchFamily="18" charset="0"/>
              </a:rPr>
              <a:t>Във вътрешността, един акър влажна зона може да поеме до 1,5 милиона галона вода от наводнения</a:t>
            </a:r>
            <a:r>
              <a:rPr lang="en-US" sz="1400" dirty="0" smtClean="0">
                <a:solidFill>
                  <a:srgbClr val="000000"/>
                </a:solidFill>
                <a:ea typeface="Times New Roman" panose="02020603050405020304" pitchFamily="18" charset="0"/>
                <a:cs typeface="Times New Roman" panose="02020603050405020304" pitchFamily="18" charset="0"/>
              </a:rPr>
              <a:t>. </a:t>
            </a:r>
            <a:endParaRPr lang="en-US" sz="1400" dirty="0">
              <a:solidFill>
                <a:srgbClr val="000000"/>
              </a:solidFill>
              <a:ea typeface="Times New Roman" panose="02020603050405020304" pitchFamily="18" charset="0"/>
              <a:cs typeface="Times New Roman" panose="02020603050405020304" pitchFamily="18" charset="0"/>
            </a:endParaRPr>
          </a:p>
          <a:p>
            <a:pPr marL="0" indent="0">
              <a:lnSpc>
                <a:spcPct val="100000"/>
              </a:lnSpc>
              <a:spcAft>
                <a:spcPts val="1000"/>
              </a:spcAft>
              <a:buNone/>
            </a:pPr>
            <a:r>
              <a:rPr lang="ru-RU" sz="1800" b="1" dirty="0">
                <a:solidFill>
                  <a:srgbClr val="007575"/>
                </a:solidFill>
                <a:ea typeface="Times New Roman" panose="02020603050405020304" pitchFamily="18" charset="0"/>
                <a:cs typeface="Times New Roman" panose="02020603050405020304" pitchFamily="18" charset="0"/>
              </a:rPr>
              <a:t>Влажните зони дават поминък на един милиард и изхранват 3,5 милиарда</a:t>
            </a:r>
            <a:r>
              <a:rPr lang="en-US" sz="1800" b="1" dirty="0" smtClean="0">
                <a:solidFill>
                  <a:srgbClr val="007575"/>
                </a:solidFill>
                <a:ea typeface="Times New Roman" panose="02020603050405020304" pitchFamily="18" charset="0"/>
                <a:cs typeface="Times New Roman" panose="02020603050405020304" pitchFamily="18" charset="0"/>
              </a:rPr>
              <a:t>.</a:t>
            </a:r>
            <a:endParaRPr lang="en-US" sz="1800" b="1" dirty="0">
              <a:solidFill>
                <a:srgbClr val="007575"/>
              </a:solidFill>
              <a:ea typeface="Times New Roman" panose="02020603050405020304" pitchFamily="18" charset="0"/>
              <a:cs typeface="Times New Roman" panose="02020603050405020304" pitchFamily="18" charset="0"/>
            </a:endParaRPr>
          </a:p>
          <a:p>
            <a:pPr lvl="1">
              <a:lnSpc>
                <a:spcPct val="100000"/>
              </a:lnSpc>
              <a:spcAft>
                <a:spcPts val="1000"/>
              </a:spcAft>
            </a:pPr>
            <a:r>
              <a:rPr lang="ru-RU" sz="1400" dirty="0">
                <a:solidFill>
                  <a:srgbClr val="000000"/>
                </a:solidFill>
                <a:ea typeface="Times New Roman" panose="02020603050405020304" pitchFamily="18" charset="0"/>
                <a:cs typeface="Times New Roman" panose="02020603050405020304" pitchFamily="18" charset="0"/>
              </a:rPr>
              <a:t>Повече от един милиард души живеят от риболов, аквакултури и туризъм</a:t>
            </a:r>
            <a:r>
              <a:rPr lang="en-US" sz="1400" dirty="0" smtClean="0">
                <a:solidFill>
                  <a:srgbClr val="000000"/>
                </a:solidFill>
                <a:ea typeface="Times New Roman" panose="02020603050405020304" pitchFamily="18" charset="0"/>
                <a:cs typeface="Times New Roman" panose="02020603050405020304" pitchFamily="18" charset="0"/>
              </a:rPr>
              <a:t>.</a:t>
            </a:r>
            <a:endParaRPr lang="en-US" sz="1400" dirty="0">
              <a:solidFill>
                <a:srgbClr val="000000"/>
              </a:solidFill>
              <a:ea typeface="Times New Roman" panose="02020603050405020304" pitchFamily="18" charset="0"/>
              <a:cs typeface="Times New Roman" panose="02020603050405020304" pitchFamily="18" charset="0"/>
            </a:endParaRPr>
          </a:p>
          <a:p>
            <a:pPr lvl="1">
              <a:lnSpc>
                <a:spcPct val="100000"/>
              </a:lnSpc>
              <a:spcAft>
                <a:spcPts val="1000"/>
              </a:spcAft>
            </a:pPr>
            <a:r>
              <a:rPr lang="ru-RU" sz="1400" dirty="0">
                <a:solidFill>
                  <a:srgbClr val="000000"/>
                </a:solidFill>
                <a:ea typeface="Times New Roman" panose="02020603050405020304" pitchFamily="18" charset="0"/>
                <a:cs typeface="Times New Roman" panose="02020603050405020304" pitchFamily="18" charset="0"/>
              </a:rPr>
              <a:t>Влажните зони осигуряват ориз за 3,5 милиарда души</a:t>
            </a:r>
            <a:r>
              <a:rPr lang="en-US" sz="1400" dirty="0" smtClean="0">
                <a:solidFill>
                  <a:srgbClr val="000000"/>
                </a:solidFill>
                <a:ea typeface="Times New Roman" panose="02020603050405020304" pitchFamily="18" charset="0"/>
                <a:cs typeface="Times New Roman" panose="02020603050405020304" pitchFamily="18" charset="0"/>
              </a:rPr>
              <a:t>.</a:t>
            </a:r>
            <a:endParaRPr lang="en-US" sz="1400" dirty="0">
              <a:solidFill>
                <a:srgbClr val="000000"/>
              </a:solidFill>
              <a:ea typeface="Times New Roman" panose="02020603050405020304" pitchFamily="18" charset="0"/>
              <a:cs typeface="Times New Roman" panose="02020603050405020304" pitchFamily="18" charset="0"/>
            </a:endParaRPr>
          </a:p>
          <a:p>
            <a:pPr marL="0" indent="0">
              <a:lnSpc>
                <a:spcPct val="100000"/>
              </a:lnSpc>
              <a:spcAft>
                <a:spcPts val="1000"/>
              </a:spcAft>
              <a:buFont typeface="Arial" panose="020B0604020202020204" pitchFamily="34" charset="0"/>
              <a:buNone/>
            </a:pPr>
            <a:endParaRPr lang="en-US" sz="1800" dirty="0">
              <a:cs typeface="Times New Roman" panose="02020603050405020304" pitchFamily="18" charset="0"/>
            </a:endParaRPr>
          </a:p>
          <a:p>
            <a:pPr>
              <a:lnSpc>
                <a:spcPct val="100000"/>
              </a:lnSpc>
              <a:spcAft>
                <a:spcPts val="1000"/>
              </a:spcAft>
            </a:pPr>
            <a:endParaRPr lang="en-US" sz="1800" dirty="0">
              <a:cs typeface="Times New Roman" panose="02020603050405020304" pitchFamily="18" charset="0"/>
            </a:endParaRPr>
          </a:p>
          <a:p>
            <a:pPr>
              <a:lnSpc>
                <a:spcPct val="100000"/>
              </a:lnSpc>
              <a:spcAft>
                <a:spcPts val="1000"/>
              </a:spcAft>
            </a:pPr>
            <a:endParaRPr lang="en-US" sz="1800" dirty="0">
              <a:cs typeface="Times New Roman" panose="02020603050405020304" pitchFamily="18" charset="0"/>
            </a:endParaRPr>
          </a:p>
          <a:p>
            <a:pPr marL="0" indent="0">
              <a:lnSpc>
                <a:spcPct val="100000"/>
              </a:lnSpc>
              <a:spcAft>
                <a:spcPts val="1000"/>
              </a:spcAft>
              <a:buFont typeface="Arial" panose="020B0604020202020204" pitchFamily="34" charset="0"/>
              <a:buNone/>
            </a:pPr>
            <a:endParaRPr lang="en-DE" sz="1800" b="1" dirty="0">
              <a:cs typeface="Times New Roman" panose="02020603050405020304" pitchFamily="18" charset="0"/>
            </a:endParaRPr>
          </a:p>
        </p:txBody>
      </p:sp>
    </p:spTree>
    <p:extLst>
      <p:ext uri="{BB962C8B-B14F-4D97-AF65-F5344CB8AC3E}">
        <p14:creationId xmlns:p14="http://schemas.microsoft.com/office/powerpoint/2010/main" val="2797715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77AC8C-74F6-FD94-67FF-582E157F334F}"/>
              </a:ext>
            </a:extLst>
          </p:cNvPr>
          <p:cNvSpPr>
            <a:spLocks noGrp="1"/>
          </p:cNvSpPr>
          <p:nvPr>
            <p:ph type="title"/>
          </p:nvPr>
        </p:nvSpPr>
        <p:spPr>
          <a:xfrm>
            <a:off x="853665" y="2263451"/>
            <a:ext cx="10515600" cy="1325563"/>
          </a:xfrm>
        </p:spPr>
        <p:txBody>
          <a:bodyPr>
            <a:normAutofit fontScale="90000"/>
          </a:bodyPr>
          <a:lstStyle/>
          <a:p>
            <a:r>
              <a:rPr lang="bg-BG" dirty="0" smtClean="0"/>
              <a:t>Спешно е необходимо възстановяване на влажните зони</a:t>
            </a:r>
            <a:r>
              <a:rPr lang="de-DE" dirty="0" smtClean="0"/>
              <a:t>.</a:t>
            </a:r>
            <a:r>
              <a:rPr lang="bg-BG" dirty="0" smtClean="0"/>
              <a:t> Кои са най-добрите начини за това</a:t>
            </a:r>
            <a:r>
              <a:rPr lang="de-DE" dirty="0" smtClean="0"/>
              <a:t>?</a:t>
            </a:r>
            <a:endParaRPr lang="fr-FR" dirty="0"/>
          </a:p>
        </p:txBody>
      </p:sp>
    </p:spTree>
    <p:extLst>
      <p:ext uri="{BB962C8B-B14F-4D97-AF65-F5344CB8AC3E}">
        <p14:creationId xmlns:p14="http://schemas.microsoft.com/office/powerpoint/2010/main" val="1036293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E58434-19D0-75DC-8F8D-16A28B4D879A}"/>
              </a:ext>
            </a:extLst>
          </p:cNvPr>
          <p:cNvSpPr>
            <a:spLocks noGrp="1"/>
          </p:cNvSpPr>
          <p:nvPr>
            <p:ph type="title"/>
          </p:nvPr>
        </p:nvSpPr>
        <p:spPr/>
        <p:txBody>
          <a:bodyPr/>
          <a:lstStyle/>
          <a:p>
            <a:r>
              <a:rPr lang="bg-BG" dirty="0"/>
              <a:t>Следвайте седемте </a:t>
            </a:r>
            <a:r>
              <a:rPr lang="bg-BG" dirty="0" smtClean="0"/>
              <a:t>най-добри </a:t>
            </a:r>
            <a:r>
              <a:rPr lang="bg-BG" dirty="0"/>
              <a:t>практики</a:t>
            </a:r>
            <a:endParaRPr lang="fr-FR" dirty="0"/>
          </a:p>
        </p:txBody>
      </p:sp>
      <p:sp>
        <p:nvSpPr>
          <p:cNvPr id="3" name="Espace réservé du contenu 2">
            <a:extLst>
              <a:ext uri="{FF2B5EF4-FFF2-40B4-BE49-F238E27FC236}">
                <a16:creationId xmlns:a16="http://schemas.microsoft.com/office/drawing/2014/main" id="{B4727CB7-36AC-9365-8BEC-FE6198CE720C}"/>
              </a:ext>
            </a:extLst>
          </p:cNvPr>
          <p:cNvSpPr>
            <a:spLocks noGrp="1"/>
          </p:cNvSpPr>
          <p:nvPr>
            <p:ph idx="1"/>
          </p:nvPr>
        </p:nvSpPr>
        <p:spPr>
          <a:xfrm>
            <a:off x="1003300" y="1438669"/>
            <a:ext cx="8500208" cy="4351338"/>
          </a:xfrm>
        </p:spPr>
        <p:txBody>
          <a:bodyPr numCol="2">
            <a:noAutofit/>
          </a:bodyPr>
          <a:lstStyle/>
          <a:p>
            <a:pPr marL="0" indent="0">
              <a:lnSpc>
                <a:spcPct val="100000"/>
              </a:lnSpc>
              <a:spcAft>
                <a:spcPts val="1000"/>
              </a:spcAft>
              <a:buNone/>
            </a:pPr>
            <a:r>
              <a:rPr lang="bg-BG" sz="1800" b="1" dirty="0">
                <a:solidFill>
                  <a:srgbClr val="007575"/>
                </a:solidFill>
                <a:ea typeface="Times New Roman" panose="02020603050405020304" pitchFamily="18" charset="0"/>
                <a:cs typeface="Times New Roman" panose="02020603050405020304" pitchFamily="18" charset="0"/>
              </a:rPr>
              <a:t>Възстановете множество </a:t>
            </a:r>
            <a:r>
              <a:rPr lang="bg-BG" sz="1800" b="1" dirty="0" smtClean="0">
                <a:solidFill>
                  <a:srgbClr val="007575"/>
                </a:solidFill>
                <a:ea typeface="Times New Roman" panose="02020603050405020304" pitchFamily="18" charset="0"/>
                <a:cs typeface="Times New Roman" panose="02020603050405020304" pitchFamily="18" charset="0"/>
              </a:rPr>
              <a:t>ползи  </a:t>
            </a:r>
          </a:p>
          <a:p>
            <a:pPr lvl="1">
              <a:lnSpc>
                <a:spcPct val="100000"/>
              </a:lnSpc>
              <a:spcAft>
                <a:spcPts val="1000"/>
              </a:spcAft>
            </a:pPr>
            <a:r>
              <a:rPr lang="ru-RU" sz="1400" dirty="0">
                <a:ea typeface="Times New Roman" panose="02020603050405020304" pitchFamily="18" charset="0"/>
                <a:cs typeface="Times New Roman" panose="02020603050405020304" pitchFamily="18" charset="0"/>
              </a:rPr>
              <a:t>Естествените влажни зони предоставят </a:t>
            </a:r>
            <a:r>
              <a:rPr lang="ru-RU" sz="1400" dirty="0" smtClean="0">
                <a:ea typeface="Times New Roman" panose="02020603050405020304" pitchFamily="18" charset="0"/>
                <a:cs typeface="Times New Roman" panose="02020603050405020304" pitchFamily="18" charset="0"/>
              </a:rPr>
              <a:t>множество услуги, </a:t>
            </a:r>
            <a:r>
              <a:rPr lang="ru-RU" sz="1400" dirty="0">
                <a:ea typeface="Times New Roman" panose="02020603050405020304" pitchFamily="18" charset="0"/>
                <a:cs typeface="Times New Roman" panose="02020603050405020304" pitchFamily="18" charset="0"/>
              </a:rPr>
              <a:t>от контрол на наводненията до поминък</a:t>
            </a:r>
            <a:r>
              <a:rPr lang="en-US" sz="1400" dirty="0" smtClean="0">
                <a:ea typeface="Times New Roman" panose="02020603050405020304" pitchFamily="18" charset="0"/>
                <a:cs typeface="Times New Roman" panose="02020603050405020304" pitchFamily="18" charset="0"/>
              </a:rPr>
              <a:t>. </a:t>
            </a:r>
            <a:endParaRPr lang="en-US" sz="1400" dirty="0">
              <a:ea typeface="Times New Roman" panose="02020603050405020304" pitchFamily="18" charset="0"/>
              <a:cs typeface="Times New Roman" panose="02020603050405020304" pitchFamily="18" charset="0"/>
            </a:endParaRPr>
          </a:p>
          <a:p>
            <a:pPr lvl="1">
              <a:lnSpc>
                <a:spcPct val="100000"/>
              </a:lnSpc>
              <a:spcAft>
                <a:spcPts val="1000"/>
              </a:spcAft>
            </a:pPr>
            <a:r>
              <a:rPr lang="ru-RU" sz="1400" dirty="0">
                <a:ea typeface="Times New Roman" panose="02020603050405020304" pitchFamily="18" charset="0"/>
                <a:cs typeface="Times New Roman" panose="02020603050405020304" pitchFamily="18" charset="0"/>
              </a:rPr>
              <a:t>Стремете се да </a:t>
            </a:r>
            <a:r>
              <a:rPr lang="ru-RU" sz="1400" dirty="0" smtClean="0">
                <a:ea typeface="Times New Roman" panose="02020603050405020304" pitchFamily="18" charset="0"/>
                <a:cs typeface="Times New Roman" panose="02020603050405020304" pitchFamily="18" charset="0"/>
              </a:rPr>
              <a:t>възстановите </a:t>
            </a:r>
            <a:r>
              <a:rPr lang="ru-RU" sz="1400" dirty="0">
                <a:ea typeface="Times New Roman" panose="02020603050405020304" pitchFamily="18" charset="0"/>
                <a:cs typeface="Times New Roman" panose="02020603050405020304" pitchFamily="18" charset="0"/>
              </a:rPr>
              <a:t>множество ползи; не се концентрирайте само върху </a:t>
            </a:r>
            <a:r>
              <a:rPr lang="ru-RU" sz="1400" dirty="0" smtClean="0">
                <a:ea typeface="Times New Roman" panose="02020603050405020304" pitchFamily="18" charset="0"/>
                <a:cs typeface="Times New Roman" panose="02020603050405020304" pitchFamily="18" charset="0"/>
              </a:rPr>
              <a:t>  една </a:t>
            </a:r>
            <a:r>
              <a:rPr lang="ru-RU" sz="1400" dirty="0">
                <a:ea typeface="Times New Roman" panose="02020603050405020304" pitchFamily="18" charset="0"/>
                <a:cs typeface="Times New Roman" panose="02020603050405020304" pitchFamily="18" charset="0"/>
              </a:rPr>
              <a:t>или </a:t>
            </a:r>
            <a:r>
              <a:rPr lang="ru-RU" sz="1400" dirty="0" smtClean="0">
                <a:ea typeface="Times New Roman" panose="02020603050405020304" pitchFamily="18" charset="0"/>
                <a:cs typeface="Times New Roman" panose="02020603050405020304" pitchFamily="18" charset="0"/>
              </a:rPr>
              <a:t>две</a:t>
            </a:r>
            <a:r>
              <a:rPr lang="en-US" sz="14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00000"/>
              </a:lnSpc>
              <a:spcAft>
                <a:spcPts val="1000"/>
              </a:spcAft>
              <a:buNone/>
            </a:pPr>
            <a:r>
              <a:rPr lang="ru-RU" sz="1800" b="1" dirty="0">
                <a:solidFill>
                  <a:srgbClr val="007575"/>
                </a:solidFill>
                <a:ea typeface="Times New Roman" panose="02020603050405020304" pitchFamily="18" charset="0"/>
                <a:cs typeface="Times New Roman" panose="02020603050405020304" pitchFamily="18" charset="0"/>
              </a:rPr>
              <a:t>Създайте самоподдържаща се влажна </a:t>
            </a:r>
            <a:r>
              <a:rPr lang="ru-RU" sz="1800" b="1" dirty="0" smtClean="0">
                <a:solidFill>
                  <a:srgbClr val="007575"/>
                </a:solidFill>
                <a:ea typeface="Times New Roman" panose="02020603050405020304" pitchFamily="18" charset="0"/>
                <a:cs typeface="Times New Roman" panose="02020603050405020304" pitchFamily="18" charset="0"/>
              </a:rPr>
              <a:t>зона</a:t>
            </a:r>
          </a:p>
          <a:p>
            <a:pPr lvl="1">
              <a:lnSpc>
                <a:spcPct val="100000"/>
              </a:lnSpc>
              <a:spcAft>
                <a:spcPts val="1000"/>
              </a:spcAft>
            </a:pPr>
            <a:r>
              <a:rPr lang="ru-RU" sz="1400" dirty="0">
                <a:ea typeface="Times New Roman" panose="02020603050405020304" pitchFamily="18" charset="0"/>
                <a:cs typeface="Times New Roman" panose="02020603050405020304" pitchFamily="18" charset="0"/>
              </a:rPr>
              <a:t>Растителността на влажните зони, дивата природа и </a:t>
            </a:r>
            <a:r>
              <a:rPr lang="ru-RU" sz="1400" dirty="0" smtClean="0">
                <a:ea typeface="Times New Roman" panose="02020603050405020304" pitchFamily="18" charset="0"/>
                <a:cs typeface="Times New Roman" panose="02020603050405020304" pitchFamily="18" charset="0"/>
              </a:rPr>
              <a:t>самата влажна зона се взаимносвързани</a:t>
            </a:r>
            <a:r>
              <a:rPr lang="en-US" sz="1400" dirty="0" smtClean="0">
                <a:ea typeface="Times New Roman" panose="02020603050405020304" pitchFamily="18" charset="0"/>
                <a:cs typeface="Times New Roman" panose="02020603050405020304" pitchFamily="18" charset="0"/>
              </a:rPr>
              <a:t>.</a:t>
            </a:r>
            <a:endParaRPr lang="en-US" sz="1400" dirty="0">
              <a:ea typeface="Times New Roman" panose="02020603050405020304" pitchFamily="18" charset="0"/>
              <a:cs typeface="Times New Roman" panose="02020603050405020304" pitchFamily="18" charset="0"/>
            </a:endParaRPr>
          </a:p>
          <a:p>
            <a:pPr lvl="1">
              <a:lnSpc>
                <a:spcPct val="100000"/>
              </a:lnSpc>
              <a:spcAft>
                <a:spcPts val="1000"/>
              </a:spcAft>
            </a:pPr>
            <a:r>
              <a:rPr lang="ru-RU" sz="1400" dirty="0">
                <a:ea typeface="Times New Roman" panose="02020603050405020304" pitchFamily="18" charset="0"/>
                <a:cs typeface="Times New Roman" panose="02020603050405020304" pitchFamily="18" charset="0"/>
              </a:rPr>
              <a:t>Стремете се да пресъздадете този сложен, самоподдържащ се цикъл</a:t>
            </a:r>
            <a:r>
              <a:rPr lang="en-US" sz="1400"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00000"/>
              </a:lnSpc>
              <a:spcAft>
                <a:spcPts val="1000"/>
              </a:spcAft>
              <a:buNone/>
            </a:pPr>
            <a:r>
              <a:rPr lang="bg-BG" sz="1800" b="1" dirty="0" smtClean="0">
                <a:solidFill>
                  <a:srgbClr val="007575"/>
                </a:solidFill>
                <a:effectLst/>
                <a:latin typeface="Arial" panose="020B0604020202020204" pitchFamily="34" charset="0"/>
                <a:ea typeface="Times New Roman" panose="02020603050405020304" pitchFamily="18" charset="0"/>
                <a:cs typeface="Times New Roman" panose="02020603050405020304" pitchFamily="18" charset="0"/>
              </a:rPr>
              <a:t>     Въвлечете обществеността</a:t>
            </a:r>
            <a:endParaRPr lang="en-US" sz="1800" b="1" dirty="0">
              <a:solidFill>
                <a:srgbClr val="007575"/>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00000"/>
              </a:lnSpc>
              <a:spcAft>
                <a:spcPts val="1000"/>
              </a:spcAft>
            </a:pPr>
            <a:r>
              <a:rPr lang="ru-RU" sz="1400" dirty="0">
                <a:ea typeface="Times New Roman" panose="02020603050405020304" pitchFamily="18" charset="0"/>
                <a:cs typeface="Times New Roman" panose="02020603050405020304" pitchFamily="18" charset="0"/>
              </a:rPr>
              <a:t>Уверете се, че местните жители и </a:t>
            </a:r>
            <a:r>
              <a:rPr lang="ru-RU" sz="1400" dirty="0" smtClean="0">
                <a:ea typeface="Times New Roman" panose="02020603050405020304" pitchFamily="18" charset="0"/>
                <a:cs typeface="Times New Roman" panose="02020603050405020304" pitchFamily="18" charset="0"/>
              </a:rPr>
              <a:t>бизнесите </a:t>
            </a:r>
            <a:r>
              <a:rPr lang="ru-RU" sz="1400" dirty="0">
                <a:ea typeface="Times New Roman" panose="02020603050405020304" pitchFamily="18" charset="0"/>
                <a:cs typeface="Times New Roman" panose="02020603050405020304" pitchFamily="18" charset="0"/>
              </a:rPr>
              <a:t>имат глас при планирането и изпълнението на възстановяването</a:t>
            </a:r>
            <a:r>
              <a:rPr lang="en-US" sz="1400" dirty="0" smtClean="0">
                <a:ea typeface="Times New Roman" panose="02020603050405020304" pitchFamily="18" charset="0"/>
                <a:cs typeface="Times New Roman" panose="02020603050405020304" pitchFamily="18" charset="0"/>
              </a:rPr>
              <a:t>. </a:t>
            </a:r>
            <a:endParaRPr lang="en-US" sz="1400" dirty="0">
              <a:ea typeface="Times New Roman" panose="02020603050405020304" pitchFamily="18" charset="0"/>
              <a:cs typeface="Times New Roman" panose="02020603050405020304" pitchFamily="18" charset="0"/>
            </a:endParaRPr>
          </a:p>
          <a:p>
            <a:pPr>
              <a:lnSpc>
                <a:spcPct val="100000"/>
              </a:lnSpc>
              <a:spcAft>
                <a:spcPts val="1000"/>
              </a:spcAft>
            </a:pPr>
            <a:r>
              <a:rPr lang="ru-RU" sz="1400" dirty="0">
                <a:ea typeface="Times New Roman" panose="02020603050405020304" pitchFamily="18" charset="0"/>
                <a:cs typeface="Times New Roman" panose="02020603050405020304" pitchFamily="18" charset="0"/>
              </a:rPr>
              <a:t>Дайте им роля в поддържането на възстановения сайт</a:t>
            </a:r>
            <a:r>
              <a:rPr lang="en-US" sz="1400" dirty="0" smtClean="0">
                <a:ea typeface="Times New Roman" panose="02020603050405020304" pitchFamily="18" charset="0"/>
                <a:cs typeface="Times New Roman" panose="02020603050405020304" pitchFamily="18" charset="0"/>
              </a:rPr>
              <a:t>.</a:t>
            </a:r>
            <a:endParaRPr lang="en-US" sz="1400" dirty="0">
              <a:ea typeface="Times New Roman" panose="02020603050405020304" pitchFamily="18" charset="0"/>
              <a:cs typeface="Times New Roman" panose="02020603050405020304" pitchFamily="18" charset="0"/>
            </a:endParaRPr>
          </a:p>
          <a:p>
            <a:pPr marL="0" indent="0">
              <a:lnSpc>
                <a:spcPct val="100000"/>
              </a:lnSpc>
              <a:spcAft>
                <a:spcPts val="100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DE" sz="1800" dirty="0">
              <a:effectLst/>
              <a:latin typeface="Georgia" panose="02040502050405020303" pitchFamily="18" charset="0"/>
              <a:ea typeface="Calibri" panose="020F0502020204030204" pitchFamily="34" charset="0"/>
              <a:cs typeface="Times New Roman" panose="02020603050405020304" pitchFamily="18" charset="0"/>
            </a:endParaRPr>
          </a:p>
          <a:p>
            <a:pPr>
              <a:lnSpc>
                <a:spcPct val="100000"/>
              </a:lnSpc>
            </a:pPr>
            <a:endParaRPr lang="en-DE" sz="1800" dirty="0"/>
          </a:p>
        </p:txBody>
      </p:sp>
      <p:pic>
        <p:nvPicPr>
          <p:cNvPr id="4" name="Image 3">
            <a:extLst>
              <a:ext uri="{FF2B5EF4-FFF2-40B4-BE49-F238E27FC236}">
                <a16:creationId xmlns:a16="http://schemas.microsoft.com/office/drawing/2014/main" id="{EEE5F345-7CC0-B8D9-9704-DD84F3ADBE12}"/>
              </a:ext>
            </a:extLst>
          </p:cNvPr>
          <p:cNvPicPr>
            <a:picLocks noChangeAspect="1"/>
          </p:cNvPicPr>
          <p:nvPr/>
        </p:nvPicPr>
        <p:blipFill>
          <a:blip r:embed="rId2"/>
          <a:stretch>
            <a:fillRect/>
          </a:stretch>
        </p:blipFill>
        <p:spPr>
          <a:xfrm>
            <a:off x="456112" y="1358347"/>
            <a:ext cx="469900" cy="469900"/>
          </a:xfrm>
          <a:prstGeom prst="rect">
            <a:avLst/>
          </a:prstGeom>
        </p:spPr>
      </p:pic>
      <p:pic>
        <p:nvPicPr>
          <p:cNvPr id="5" name="Image 4">
            <a:extLst>
              <a:ext uri="{FF2B5EF4-FFF2-40B4-BE49-F238E27FC236}">
                <a16:creationId xmlns:a16="http://schemas.microsoft.com/office/drawing/2014/main" id="{229C6DF4-0B59-34C7-E372-0C7EB4DBAAAA}"/>
              </a:ext>
            </a:extLst>
          </p:cNvPr>
          <p:cNvPicPr>
            <a:picLocks noChangeAspect="1"/>
          </p:cNvPicPr>
          <p:nvPr/>
        </p:nvPicPr>
        <p:blipFill>
          <a:blip r:embed="rId3"/>
          <a:stretch>
            <a:fillRect/>
          </a:stretch>
        </p:blipFill>
        <p:spPr>
          <a:xfrm>
            <a:off x="533400" y="3379388"/>
            <a:ext cx="469900" cy="469900"/>
          </a:xfrm>
          <a:prstGeom prst="rect">
            <a:avLst/>
          </a:prstGeom>
        </p:spPr>
      </p:pic>
      <p:pic>
        <p:nvPicPr>
          <p:cNvPr id="7" name="Image 6">
            <a:extLst>
              <a:ext uri="{FF2B5EF4-FFF2-40B4-BE49-F238E27FC236}">
                <a16:creationId xmlns:a16="http://schemas.microsoft.com/office/drawing/2014/main" id="{5DE70ECC-B90F-EDE4-2ACF-008AA3E3EEB8}"/>
              </a:ext>
            </a:extLst>
          </p:cNvPr>
          <p:cNvPicPr>
            <a:picLocks noChangeAspect="1"/>
          </p:cNvPicPr>
          <p:nvPr/>
        </p:nvPicPr>
        <p:blipFill>
          <a:blip r:embed="rId4"/>
          <a:stretch>
            <a:fillRect/>
          </a:stretch>
        </p:blipFill>
        <p:spPr>
          <a:xfrm>
            <a:off x="5027911" y="1438669"/>
            <a:ext cx="469900" cy="469900"/>
          </a:xfrm>
          <a:prstGeom prst="rect">
            <a:avLst/>
          </a:prstGeom>
        </p:spPr>
      </p:pic>
    </p:spTree>
    <p:extLst>
      <p:ext uri="{BB962C8B-B14F-4D97-AF65-F5344CB8AC3E}">
        <p14:creationId xmlns:p14="http://schemas.microsoft.com/office/powerpoint/2010/main" val="2010404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E58434-19D0-75DC-8F8D-16A28B4D879A}"/>
              </a:ext>
            </a:extLst>
          </p:cNvPr>
          <p:cNvSpPr>
            <a:spLocks noGrp="1"/>
          </p:cNvSpPr>
          <p:nvPr>
            <p:ph type="title"/>
          </p:nvPr>
        </p:nvSpPr>
        <p:spPr/>
        <p:txBody>
          <a:bodyPr/>
          <a:lstStyle/>
          <a:p>
            <a:r>
              <a:rPr lang="bg-BG" dirty="0"/>
              <a:t>Следвайте седемте най-добри практики</a:t>
            </a:r>
            <a:endParaRPr lang="fr-FR" dirty="0"/>
          </a:p>
        </p:txBody>
      </p:sp>
      <p:sp>
        <p:nvSpPr>
          <p:cNvPr id="3" name="Espace réservé du contenu 2">
            <a:extLst>
              <a:ext uri="{FF2B5EF4-FFF2-40B4-BE49-F238E27FC236}">
                <a16:creationId xmlns:a16="http://schemas.microsoft.com/office/drawing/2014/main" id="{B4727CB7-36AC-9365-8BEC-FE6198CE720C}"/>
              </a:ext>
            </a:extLst>
          </p:cNvPr>
          <p:cNvSpPr>
            <a:spLocks noGrp="1"/>
          </p:cNvSpPr>
          <p:nvPr>
            <p:ph idx="1"/>
          </p:nvPr>
        </p:nvSpPr>
        <p:spPr>
          <a:xfrm>
            <a:off x="1003300" y="1438668"/>
            <a:ext cx="10350500" cy="4438025"/>
          </a:xfrm>
        </p:spPr>
        <p:txBody>
          <a:bodyPr numCol="2">
            <a:noAutofit/>
          </a:bodyPr>
          <a:lstStyle/>
          <a:p>
            <a:pPr marL="0" lvl="0" indent="0">
              <a:lnSpc>
                <a:spcPct val="100000"/>
              </a:lnSpc>
              <a:spcBef>
                <a:spcPct val="20000"/>
              </a:spcBef>
              <a:spcAft>
                <a:spcPts val="1000"/>
              </a:spcAft>
              <a:buNone/>
              <a:defRPr/>
            </a:pPr>
            <a:r>
              <a:rPr lang="bg-BG" sz="1800" b="1" dirty="0">
                <a:solidFill>
                  <a:srgbClr val="007575"/>
                </a:solidFill>
                <a:ea typeface="Times New Roman" panose="02020603050405020304" pitchFamily="18" charset="0"/>
                <a:cs typeface="Times New Roman" panose="02020603050405020304" pitchFamily="18" charset="0"/>
              </a:rPr>
              <a:t>Ограничете причините за </a:t>
            </a:r>
            <a:r>
              <a:rPr lang="bg-BG" sz="1800" b="1" dirty="0" smtClean="0">
                <a:solidFill>
                  <a:srgbClr val="007575"/>
                </a:solidFill>
                <a:ea typeface="Times New Roman" panose="02020603050405020304" pitchFamily="18" charset="0"/>
                <a:cs typeface="Times New Roman" panose="02020603050405020304" pitchFamily="18" charset="0"/>
              </a:rPr>
              <a:t>деградация</a:t>
            </a:r>
          </a:p>
          <a:p>
            <a:pPr marL="684000" lvl="0">
              <a:lnSpc>
                <a:spcPct val="100000"/>
              </a:lnSpc>
              <a:spcAft>
                <a:spcPts val="1000"/>
              </a:spcAft>
              <a:defRPr/>
            </a:pPr>
            <a:r>
              <a:rPr lang="ru-RU" sz="1400" dirty="0">
                <a:cs typeface="Times New Roman" panose="02020603050405020304" pitchFamily="18" charset="0"/>
              </a:rPr>
              <a:t>Премахнете или ограничете натиска, който засяга района, като прекомерно </a:t>
            </a:r>
            <a:r>
              <a:rPr lang="ru-RU" sz="1400" dirty="0" smtClean="0">
                <a:cs typeface="Times New Roman" panose="02020603050405020304" pitchFamily="18" charset="0"/>
              </a:rPr>
              <a:t>ползване </a:t>
            </a:r>
            <a:r>
              <a:rPr lang="ru-RU" sz="1400" dirty="0">
                <a:cs typeface="Times New Roman" panose="02020603050405020304" pitchFamily="18" charset="0"/>
              </a:rPr>
              <a:t>на вода или замърсяване</a:t>
            </a:r>
            <a:r>
              <a:rPr lang="en-US" sz="1400" dirty="0" smtClean="0">
                <a:cs typeface="Times New Roman" panose="02020603050405020304" pitchFamily="18" charset="0"/>
              </a:rPr>
              <a:t>.</a:t>
            </a:r>
            <a:endParaRPr lang="en-US" sz="1400" dirty="0">
              <a:cs typeface="Times New Roman" panose="02020603050405020304" pitchFamily="18" charset="0"/>
            </a:endParaRPr>
          </a:p>
          <a:p>
            <a:pPr marL="0" indent="0">
              <a:lnSpc>
                <a:spcPct val="100000"/>
              </a:lnSpc>
              <a:spcAft>
                <a:spcPts val="1000"/>
              </a:spcAft>
              <a:buNone/>
            </a:pPr>
            <a:r>
              <a:rPr lang="bg-BG" sz="1800" b="1" dirty="0">
                <a:solidFill>
                  <a:srgbClr val="007575"/>
                </a:solidFill>
                <a:cs typeface="Times New Roman" panose="02020603050405020304" pitchFamily="18" charset="0"/>
              </a:rPr>
              <a:t>Почистете разрушената </a:t>
            </a:r>
            <a:r>
              <a:rPr lang="bg-BG" sz="1800" b="1" dirty="0" smtClean="0">
                <a:solidFill>
                  <a:srgbClr val="007575"/>
                </a:solidFill>
                <a:cs typeface="Times New Roman" panose="02020603050405020304" pitchFamily="18" charset="0"/>
              </a:rPr>
              <a:t>зона</a:t>
            </a:r>
          </a:p>
          <a:p>
            <a:pPr marL="684000">
              <a:lnSpc>
                <a:spcPct val="100000"/>
              </a:lnSpc>
              <a:spcAft>
                <a:spcPts val="1000"/>
              </a:spcAft>
              <a:defRPr/>
            </a:pPr>
            <a:r>
              <a:rPr lang="ru-RU" sz="1400" dirty="0">
                <a:cs typeface="Times New Roman" panose="02020603050405020304" pitchFamily="18" charset="0"/>
              </a:rPr>
              <a:t>Отстранете </a:t>
            </a:r>
            <a:r>
              <a:rPr lang="ru-RU" sz="1400" dirty="0" smtClean="0">
                <a:cs typeface="Times New Roman" panose="02020603050405020304" pitchFamily="18" charset="0"/>
              </a:rPr>
              <a:t>всякакви </a:t>
            </a:r>
            <a:r>
              <a:rPr lang="ru-RU" sz="1400" dirty="0">
                <a:cs typeface="Times New Roman" panose="02020603050405020304" pitchFamily="18" charset="0"/>
              </a:rPr>
              <a:t>отломки, </a:t>
            </a:r>
            <a:r>
              <a:rPr lang="ru-RU" sz="1400" dirty="0" smtClean="0">
                <a:cs typeface="Times New Roman" panose="02020603050405020304" pitchFamily="18" charset="0"/>
              </a:rPr>
              <a:t>боклуци </a:t>
            </a:r>
            <a:r>
              <a:rPr lang="ru-RU" sz="1400" dirty="0">
                <a:cs typeface="Times New Roman" panose="02020603050405020304" pitchFamily="18" charset="0"/>
              </a:rPr>
              <a:t>и отпадъци, които са се натрупали във влажната зона</a:t>
            </a:r>
            <a:r>
              <a:rPr lang="en-US" sz="1400" dirty="0" smtClean="0">
                <a:cs typeface="Times New Roman" panose="02020603050405020304" pitchFamily="18" charset="0"/>
              </a:rPr>
              <a:t>. </a:t>
            </a:r>
            <a:endParaRPr lang="en-US" sz="1400" dirty="0">
              <a:cs typeface="Times New Roman" panose="02020603050405020304" pitchFamily="18" charset="0"/>
            </a:endParaRPr>
          </a:p>
          <a:p>
            <a:pPr marL="0" indent="0">
              <a:lnSpc>
                <a:spcPct val="100000"/>
              </a:lnSpc>
              <a:spcAft>
                <a:spcPts val="1000"/>
              </a:spcAft>
              <a:buNone/>
            </a:pPr>
            <a:r>
              <a:rPr lang="bg-BG" sz="1800" b="1" dirty="0" smtClean="0">
                <a:solidFill>
                  <a:srgbClr val="007575"/>
                </a:solidFill>
                <a:cs typeface="Times New Roman" panose="02020603050405020304" pitchFamily="18" charset="0"/>
              </a:rPr>
              <a:t>Възстановете естествената флора и фауна</a:t>
            </a:r>
            <a:endParaRPr lang="en-US" sz="1800" b="1" dirty="0">
              <a:solidFill>
                <a:srgbClr val="007575"/>
              </a:solidFill>
              <a:cs typeface="Times New Roman" panose="02020603050405020304" pitchFamily="18" charset="0"/>
            </a:endParaRPr>
          </a:p>
          <a:p>
            <a:pPr marL="684000">
              <a:lnSpc>
                <a:spcPct val="100000"/>
              </a:lnSpc>
              <a:spcAft>
                <a:spcPts val="1000"/>
              </a:spcAft>
            </a:pPr>
            <a:r>
              <a:rPr lang="bg-BG" sz="1400" dirty="0">
                <a:cs typeface="Times New Roman" panose="02020603050405020304" pitchFamily="18" charset="0"/>
              </a:rPr>
              <a:t>Възстановете </a:t>
            </a:r>
            <a:r>
              <a:rPr lang="bg-BG" sz="1400" dirty="0" smtClean="0">
                <a:cs typeface="Times New Roman" panose="02020603050405020304" pitchFamily="18" charset="0"/>
              </a:rPr>
              <a:t>естествените </a:t>
            </a:r>
            <a:r>
              <a:rPr lang="bg-BG" sz="1400" dirty="0" err="1">
                <a:cs typeface="Times New Roman" panose="02020603050405020304" pitchFamily="18" charset="0"/>
              </a:rPr>
              <a:t>хидрологични</a:t>
            </a:r>
            <a:r>
              <a:rPr lang="bg-BG" sz="1400" dirty="0">
                <a:cs typeface="Times New Roman" panose="02020603050405020304" pitchFamily="18" charset="0"/>
              </a:rPr>
              <a:t> </a:t>
            </a:r>
            <a:r>
              <a:rPr lang="bg-BG" sz="1400" dirty="0" smtClean="0">
                <a:cs typeface="Times New Roman" panose="02020603050405020304" pitchFamily="18" charset="0"/>
              </a:rPr>
              <a:t>условия</a:t>
            </a:r>
          </a:p>
          <a:p>
            <a:pPr marL="684000">
              <a:lnSpc>
                <a:spcPct val="100000"/>
              </a:lnSpc>
              <a:spcAft>
                <a:spcPts val="1000"/>
              </a:spcAft>
            </a:pPr>
            <a:r>
              <a:rPr lang="bg-BG" sz="1400" dirty="0" smtClean="0">
                <a:cs typeface="Times New Roman" panose="02020603050405020304" pitchFamily="18" charset="0"/>
              </a:rPr>
              <a:t>Засадете местни растения</a:t>
            </a:r>
            <a:r>
              <a:rPr lang="en-US" sz="1400" dirty="0" smtClean="0">
                <a:cs typeface="Times New Roman" panose="02020603050405020304" pitchFamily="18" charset="0"/>
              </a:rPr>
              <a:t>, </a:t>
            </a:r>
            <a:r>
              <a:rPr lang="bg-BG" sz="1400" dirty="0" err="1" smtClean="0">
                <a:cs typeface="Times New Roman" panose="02020603050405020304" pitchFamily="18" charset="0"/>
              </a:rPr>
              <a:t>реинтродуцирайте</a:t>
            </a:r>
            <a:r>
              <a:rPr lang="bg-BG" sz="1400" dirty="0" smtClean="0">
                <a:cs typeface="Times New Roman" panose="02020603050405020304" pitchFamily="18" charset="0"/>
              </a:rPr>
              <a:t> диви животни</a:t>
            </a:r>
            <a:r>
              <a:rPr lang="en-US" sz="1400" dirty="0" smtClean="0">
                <a:cs typeface="Times New Roman" panose="02020603050405020304" pitchFamily="18" charset="0"/>
              </a:rPr>
              <a:t>, </a:t>
            </a:r>
            <a:r>
              <a:rPr lang="bg-BG" sz="1400" dirty="0" smtClean="0">
                <a:cs typeface="Times New Roman" panose="02020603050405020304" pitchFamily="18" charset="0"/>
              </a:rPr>
              <a:t>премахнете инвазивни видове</a:t>
            </a:r>
            <a:r>
              <a:rPr lang="en-US" sz="1400" dirty="0" smtClean="0">
                <a:cs typeface="Times New Roman" panose="02020603050405020304" pitchFamily="18" charset="0"/>
              </a:rPr>
              <a:t>.</a:t>
            </a:r>
            <a:endParaRPr lang="en-US" sz="1400" dirty="0">
              <a:cs typeface="Times New Roman" panose="02020603050405020304" pitchFamily="18" charset="0"/>
            </a:endParaRPr>
          </a:p>
          <a:p>
            <a:pPr marL="0" indent="0">
              <a:lnSpc>
                <a:spcPct val="100000"/>
              </a:lnSpc>
              <a:spcAft>
                <a:spcPts val="1000"/>
              </a:spcAft>
              <a:buNone/>
            </a:pPr>
            <a:r>
              <a:rPr lang="bg-BG" sz="1800" b="1" dirty="0" smtClean="0">
                <a:solidFill>
                  <a:srgbClr val="007575"/>
                </a:solidFill>
                <a:cs typeface="Times New Roman" panose="02020603050405020304" pitchFamily="18" charset="0"/>
              </a:rPr>
              <a:t>Контролиран достъп до влажната зона</a:t>
            </a:r>
            <a:endParaRPr lang="en-US" sz="1800" b="1" dirty="0">
              <a:solidFill>
                <a:srgbClr val="007575"/>
              </a:solidFill>
              <a:cs typeface="Times New Roman" panose="02020603050405020304" pitchFamily="18" charset="0"/>
            </a:endParaRPr>
          </a:p>
          <a:p>
            <a:pPr marL="684000">
              <a:lnSpc>
                <a:spcPct val="100000"/>
              </a:lnSpc>
              <a:spcAft>
                <a:spcPts val="1000"/>
              </a:spcAft>
            </a:pPr>
            <a:r>
              <a:rPr lang="ru-RU" sz="1400" dirty="0">
                <a:cs typeface="Times New Roman" panose="02020603050405020304" pitchFamily="18" charset="0"/>
              </a:rPr>
              <a:t>Създайте специфични </a:t>
            </a:r>
            <a:r>
              <a:rPr lang="ru-RU" sz="1400" dirty="0" smtClean="0">
                <a:cs typeface="Times New Roman" panose="02020603050405020304" pitchFamily="18" charset="0"/>
              </a:rPr>
              <a:t>места </a:t>
            </a:r>
            <a:r>
              <a:rPr lang="ru-RU" sz="1400" dirty="0">
                <a:cs typeface="Times New Roman" panose="02020603050405020304" pitchFamily="18" charset="0"/>
              </a:rPr>
              <a:t>за достъп на хората до влажната зона. </a:t>
            </a:r>
            <a:r>
              <a:rPr lang="ru-RU" sz="1400" dirty="0" smtClean="0">
                <a:cs typeface="Times New Roman" panose="02020603050405020304" pitchFamily="18" charset="0"/>
              </a:rPr>
              <a:t>Обозначете кои </a:t>
            </a:r>
            <a:r>
              <a:rPr lang="ru-RU" sz="1400" dirty="0">
                <a:cs typeface="Times New Roman" panose="02020603050405020304" pitchFamily="18" charset="0"/>
              </a:rPr>
              <a:t>дейности къде са разрешени. Определете зони, където дивата </a:t>
            </a:r>
            <a:r>
              <a:rPr lang="ru-RU" sz="1400" dirty="0" smtClean="0">
                <a:cs typeface="Times New Roman" panose="02020603050405020304" pitchFamily="18" charset="0"/>
              </a:rPr>
              <a:t>природа не </a:t>
            </a:r>
            <a:r>
              <a:rPr lang="ru-RU" sz="1400" dirty="0">
                <a:cs typeface="Times New Roman" panose="02020603050405020304" pitchFamily="18" charset="0"/>
              </a:rPr>
              <a:t>може да </a:t>
            </a:r>
            <a:r>
              <a:rPr lang="ru-RU" sz="1400" dirty="0" smtClean="0">
                <a:cs typeface="Times New Roman" panose="02020603050405020304" pitchFamily="18" charset="0"/>
              </a:rPr>
              <a:t>бъде обезпокоявана</a:t>
            </a:r>
            <a:r>
              <a:rPr lang="en-US" sz="1400" dirty="0" smtClean="0">
                <a:cs typeface="Times New Roman" panose="02020603050405020304" pitchFamily="18" charset="0"/>
              </a:rPr>
              <a:t>. </a:t>
            </a:r>
            <a:endParaRPr lang="en-US" sz="1400" dirty="0">
              <a:cs typeface="Times New Roman" panose="02020603050405020304" pitchFamily="18" charset="0"/>
            </a:endParaRPr>
          </a:p>
        </p:txBody>
      </p:sp>
      <p:pic>
        <p:nvPicPr>
          <p:cNvPr id="5" name="Image 4">
            <a:extLst>
              <a:ext uri="{FF2B5EF4-FFF2-40B4-BE49-F238E27FC236}">
                <a16:creationId xmlns:a16="http://schemas.microsoft.com/office/drawing/2014/main" id="{DD0B55ED-555C-FD5A-CCBA-B5843CEBC898}"/>
              </a:ext>
            </a:extLst>
          </p:cNvPr>
          <p:cNvPicPr>
            <a:picLocks noChangeAspect="1"/>
          </p:cNvPicPr>
          <p:nvPr/>
        </p:nvPicPr>
        <p:blipFill>
          <a:blip r:embed="rId2"/>
          <a:stretch>
            <a:fillRect/>
          </a:stretch>
        </p:blipFill>
        <p:spPr>
          <a:xfrm>
            <a:off x="470338" y="1371485"/>
            <a:ext cx="469900" cy="469900"/>
          </a:xfrm>
          <a:prstGeom prst="rect">
            <a:avLst/>
          </a:prstGeom>
        </p:spPr>
      </p:pic>
      <p:pic>
        <p:nvPicPr>
          <p:cNvPr id="7" name="Image 6">
            <a:extLst>
              <a:ext uri="{FF2B5EF4-FFF2-40B4-BE49-F238E27FC236}">
                <a16:creationId xmlns:a16="http://schemas.microsoft.com/office/drawing/2014/main" id="{43F717E4-D919-28FD-6F74-927F9CFA90FC}"/>
              </a:ext>
            </a:extLst>
          </p:cNvPr>
          <p:cNvPicPr>
            <a:picLocks noChangeAspect="1"/>
          </p:cNvPicPr>
          <p:nvPr/>
        </p:nvPicPr>
        <p:blipFill>
          <a:blip r:embed="rId3"/>
          <a:stretch>
            <a:fillRect/>
          </a:stretch>
        </p:blipFill>
        <p:spPr>
          <a:xfrm>
            <a:off x="501870" y="2723965"/>
            <a:ext cx="469900" cy="469900"/>
          </a:xfrm>
          <a:prstGeom prst="rect">
            <a:avLst/>
          </a:prstGeom>
        </p:spPr>
      </p:pic>
      <p:pic>
        <p:nvPicPr>
          <p:cNvPr id="8" name="Image 7">
            <a:extLst>
              <a:ext uri="{FF2B5EF4-FFF2-40B4-BE49-F238E27FC236}">
                <a16:creationId xmlns:a16="http://schemas.microsoft.com/office/drawing/2014/main" id="{81280563-F08D-D3D3-C78E-7904ED033D33}"/>
              </a:ext>
            </a:extLst>
          </p:cNvPr>
          <p:cNvPicPr>
            <a:picLocks noChangeAspect="1"/>
          </p:cNvPicPr>
          <p:nvPr/>
        </p:nvPicPr>
        <p:blipFill>
          <a:blip r:embed="rId4"/>
          <a:stretch>
            <a:fillRect/>
          </a:stretch>
        </p:blipFill>
        <p:spPr>
          <a:xfrm>
            <a:off x="517635" y="3931475"/>
            <a:ext cx="469900" cy="469900"/>
          </a:xfrm>
          <a:prstGeom prst="rect">
            <a:avLst/>
          </a:prstGeom>
        </p:spPr>
      </p:pic>
      <p:pic>
        <p:nvPicPr>
          <p:cNvPr id="10" name="Image 9">
            <a:extLst>
              <a:ext uri="{FF2B5EF4-FFF2-40B4-BE49-F238E27FC236}">
                <a16:creationId xmlns:a16="http://schemas.microsoft.com/office/drawing/2014/main" id="{88BC0D05-081A-3475-B96F-86D04AD501DD}"/>
              </a:ext>
            </a:extLst>
          </p:cNvPr>
          <p:cNvPicPr>
            <a:picLocks noChangeAspect="1"/>
          </p:cNvPicPr>
          <p:nvPr/>
        </p:nvPicPr>
        <p:blipFill>
          <a:blip r:embed="rId5"/>
          <a:stretch>
            <a:fillRect/>
          </a:stretch>
        </p:blipFill>
        <p:spPr>
          <a:xfrm>
            <a:off x="5626100" y="1371485"/>
            <a:ext cx="469900" cy="469900"/>
          </a:xfrm>
          <a:prstGeom prst="rect">
            <a:avLst/>
          </a:prstGeom>
        </p:spPr>
      </p:pic>
    </p:spTree>
    <p:extLst>
      <p:ext uri="{BB962C8B-B14F-4D97-AF65-F5344CB8AC3E}">
        <p14:creationId xmlns:p14="http://schemas.microsoft.com/office/powerpoint/2010/main" val="1002864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77AC8C-74F6-FD94-67FF-582E157F334F}"/>
              </a:ext>
            </a:extLst>
          </p:cNvPr>
          <p:cNvSpPr>
            <a:spLocks noGrp="1"/>
          </p:cNvSpPr>
          <p:nvPr>
            <p:ph type="title"/>
          </p:nvPr>
        </p:nvSpPr>
        <p:spPr>
          <a:xfrm>
            <a:off x="638512" y="2766218"/>
            <a:ext cx="10515600" cy="1325563"/>
          </a:xfrm>
        </p:spPr>
        <p:txBody>
          <a:bodyPr/>
          <a:lstStyle/>
          <a:p>
            <a:r>
              <a:rPr lang="ru-RU" dirty="0"/>
              <a:t>Защо си струва да се възстановят влажните зони</a:t>
            </a:r>
            <a:r>
              <a:rPr lang="de-DE" dirty="0" smtClean="0"/>
              <a:t>?</a:t>
            </a:r>
            <a:endParaRPr lang="fr-FR" dirty="0"/>
          </a:p>
        </p:txBody>
      </p:sp>
    </p:spTree>
    <p:extLst>
      <p:ext uri="{BB962C8B-B14F-4D97-AF65-F5344CB8AC3E}">
        <p14:creationId xmlns:p14="http://schemas.microsoft.com/office/powerpoint/2010/main" val="3036021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89B58A-E8CE-963B-5E8B-8942A51A1245}"/>
              </a:ext>
            </a:extLst>
          </p:cNvPr>
          <p:cNvSpPr>
            <a:spLocks noGrp="1"/>
          </p:cNvSpPr>
          <p:nvPr>
            <p:ph type="title"/>
          </p:nvPr>
        </p:nvSpPr>
        <p:spPr>
          <a:xfrm>
            <a:off x="533400" y="110031"/>
            <a:ext cx="11006950" cy="1325563"/>
          </a:xfrm>
        </p:spPr>
        <p:txBody>
          <a:bodyPr>
            <a:normAutofit/>
          </a:bodyPr>
          <a:lstStyle/>
          <a:p>
            <a:r>
              <a:rPr lang="ru-RU" sz="3600" dirty="0"/>
              <a:t>Възстановените влажни зони </a:t>
            </a:r>
            <a:r>
              <a:rPr lang="ru-RU" sz="3600" dirty="0" smtClean="0"/>
              <a:t>дават </a:t>
            </a:r>
            <a:r>
              <a:rPr lang="ru-RU" sz="3600" dirty="0"/>
              <a:t>7 основни ползи</a:t>
            </a:r>
            <a:endParaRPr lang="fr-FR" sz="3600" dirty="0"/>
          </a:p>
        </p:txBody>
      </p:sp>
      <p:sp>
        <p:nvSpPr>
          <p:cNvPr id="3" name="Espace réservé du contenu 2">
            <a:extLst>
              <a:ext uri="{FF2B5EF4-FFF2-40B4-BE49-F238E27FC236}">
                <a16:creationId xmlns:a16="http://schemas.microsoft.com/office/drawing/2014/main" id="{FD061B1E-6B65-81E3-5182-16540934F27C}"/>
              </a:ext>
            </a:extLst>
          </p:cNvPr>
          <p:cNvSpPr>
            <a:spLocks noGrp="1"/>
          </p:cNvSpPr>
          <p:nvPr>
            <p:ph idx="1"/>
          </p:nvPr>
        </p:nvSpPr>
        <p:spPr>
          <a:xfrm>
            <a:off x="1003299" y="1438669"/>
            <a:ext cx="10461869" cy="4060984"/>
          </a:xfrm>
        </p:spPr>
        <p:txBody>
          <a:bodyPr numCol="2">
            <a:noAutofit/>
          </a:bodyPr>
          <a:lstStyle/>
          <a:p>
            <a:pPr marL="0" marR="0" lvl="0" indent="0" algn="l" defTabSz="914400" rtl="0" eaLnBrk="1" fontAlgn="auto" latinLnBrk="0" hangingPunct="1">
              <a:lnSpc>
                <a:spcPct val="100000"/>
              </a:lnSpc>
              <a:spcBef>
                <a:spcPct val="20000"/>
              </a:spcBef>
              <a:spcAft>
                <a:spcPts val="1000"/>
              </a:spcAft>
              <a:buClrTx/>
              <a:buSzTx/>
              <a:buFont typeface="Arial" panose="020B0604020202020204" pitchFamily="34" charset="0"/>
              <a:buNone/>
              <a:tabLst/>
              <a:defRPr/>
            </a:pPr>
            <a:r>
              <a:rPr kumimoji="0" lang="bg-BG" sz="1800" b="1" i="0" u="none" strike="noStrike" kern="1200" cap="none" spc="0" normalizeH="0" baseline="0" noProof="0" dirty="0" smtClean="0">
                <a:ln>
                  <a:noFill/>
                </a:ln>
                <a:solidFill>
                  <a:srgbClr val="007575"/>
                </a:solidFill>
                <a:effectLst/>
                <a:uLnTx/>
                <a:uFillTx/>
                <a:latin typeface="Arial" panose="020B0604020202020204" pitchFamily="34" charset="0"/>
                <a:ea typeface="Times New Roman" panose="02020603050405020304" pitchFamily="18" charset="0"/>
                <a:cs typeface="Times New Roman" panose="02020603050405020304" pitchFamily="18" charset="0"/>
              </a:rPr>
              <a:t>Съживено биологично разнообразие</a:t>
            </a:r>
            <a:endParaRPr kumimoji="0" lang="en-US" sz="1800" b="1" i="0" u="none" strike="noStrike" kern="1200" cap="none" spc="0" normalizeH="0" baseline="0" noProof="0" dirty="0">
              <a:ln>
                <a:noFill/>
              </a:ln>
              <a:solidFill>
                <a:srgbClr val="007575"/>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684000">
              <a:lnSpc>
                <a:spcPct val="100000"/>
              </a:lnSpc>
              <a:spcAft>
                <a:spcPts val="1000"/>
              </a:spcAft>
              <a:defRPr/>
            </a:pPr>
            <a:r>
              <a:rPr lang="ru-RU" sz="1400" dirty="0">
                <a:solidFill>
                  <a:prstClr val="black"/>
                </a:solidFill>
                <a:ea typeface="Times New Roman" panose="02020603050405020304" pitchFamily="18" charset="0"/>
                <a:cs typeface="Times New Roman" panose="02020603050405020304" pitchFamily="18" charset="0"/>
              </a:rPr>
              <a:t>40% от видовете в света живеят или се размножават </a:t>
            </a:r>
            <a:r>
              <a:rPr lang="ru-RU" sz="1400" dirty="0" smtClean="0">
                <a:solidFill>
                  <a:prstClr val="black"/>
                </a:solidFill>
                <a:ea typeface="Times New Roman" panose="02020603050405020304" pitchFamily="18" charset="0"/>
                <a:cs typeface="Times New Roman" panose="02020603050405020304" pitchFamily="18" charset="0"/>
              </a:rPr>
              <a:t>във </a:t>
            </a:r>
            <a:r>
              <a:rPr lang="ru-RU" sz="1400" dirty="0">
                <a:solidFill>
                  <a:prstClr val="black"/>
                </a:solidFill>
                <a:ea typeface="Times New Roman" panose="02020603050405020304" pitchFamily="18" charset="0"/>
                <a:cs typeface="Times New Roman" panose="02020603050405020304" pitchFamily="18" charset="0"/>
              </a:rPr>
              <a:t>влажни зони. Възстановяването на влажните зони </a:t>
            </a:r>
            <a:r>
              <a:rPr lang="ru-RU" sz="1400" dirty="0" smtClean="0">
                <a:solidFill>
                  <a:prstClr val="black"/>
                </a:solidFill>
                <a:ea typeface="Times New Roman" panose="02020603050405020304" pitchFamily="18" charset="0"/>
                <a:cs typeface="Times New Roman" panose="02020603050405020304" pitchFamily="18" charset="0"/>
              </a:rPr>
              <a:t>укрепва </a:t>
            </a:r>
            <a:r>
              <a:rPr lang="ru-RU" sz="1400" dirty="0">
                <a:solidFill>
                  <a:prstClr val="black"/>
                </a:solidFill>
                <a:ea typeface="Times New Roman" panose="02020603050405020304" pitchFamily="18" charset="0"/>
                <a:cs typeface="Times New Roman" panose="02020603050405020304" pitchFamily="18" charset="0"/>
              </a:rPr>
              <a:t>местната хранителна верига и привлича дивата природа</a:t>
            </a:r>
            <a:r>
              <a:rPr kumimoji="0" lang="en-US" sz="140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a:t>
            </a:r>
            <a:endParaRPr kumimoji="0" lang="en-US" sz="14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lvl="0" indent="0">
              <a:lnSpc>
                <a:spcPct val="100000"/>
              </a:lnSpc>
              <a:spcBef>
                <a:spcPct val="20000"/>
              </a:spcBef>
              <a:spcAft>
                <a:spcPts val="1000"/>
              </a:spcAft>
              <a:buNone/>
              <a:defRPr/>
            </a:pPr>
            <a:r>
              <a:rPr lang="ru-RU" sz="1800" b="1" dirty="0">
                <a:solidFill>
                  <a:srgbClr val="007575"/>
                </a:solidFill>
                <a:ea typeface="Times New Roman" panose="02020603050405020304" pitchFamily="18" charset="0"/>
                <a:cs typeface="Times New Roman" panose="02020603050405020304" pitchFamily="18" charset="0"/>
              </a:rPr>
              <a:t>Допълване и филтриране на </a:t>
            </a:r>
            <a:r>
              <a:rPr lang="ru-RU" sz="1800" b="1" dirty="0" smtClean="0">
                <a:solidFill>
                  <a:srgbClr val="007575"/>
                </a:solidFill>
                <a:ea typeface="Times New Roman" panose="02020603050405020304" pitchFamily="18" charset="0"/>
                <a:cs typeface="Times New Roman" panose="02020603050405020304" pitchFamily="18" charset="0"/>
              </a:rPr>
              <a:t>водоснабдяването</a:t>
            </a:r>
          </a:p>
          <a:p>
            <a:pPr marL="684000" lvl="0">
              <a:lnSpc>
                <a:spcPct val="100000"/>
              </a:lnSpc>
              <a:spcAft>
                <a:spcPts val="1000"/>
              </a:spcAft>
              <a:defRPr/>
            </a:pPr>
            <a:r>
              <a:rPr lang="ru-RU" sz="1400" dirty="0">
                <a:solidFill>
                  <a:prstClr val="black"/>
                </a:solidFill>
                <a:ea typeface="Times New Roman" panose="02020603050405020304" pitchFamily="18" charset="0"/>
                <a:cs typeface="Times New Roman" panose="02020603050405020304" pitchFamily="18" charset="0"/>
              </a:rPr>
              <a:t>Влажните зони естествено филтрират водата, премахват замърсителите и повишават местното водоснабдяване</a:t>
            </a:r>
            <a:r>
              <a:rPr lang="en-US" sz="1400" dirty="0" smtClean="0">
                <a:solidFill>
                  <a:prstClr val="black"/>
                </a:solidFill>
                <a:ea typeface="Times New Roman" panose="02020603050405020304" pitchFamily="18" charset="0"/>
                <a:cs typeface="Times New Roman" panose="02020603050405020304" pitchFamily="18" charset="0"/>
              </a:rPr>
              <a:t>. </a:t>
            </a:r>
            <a:endParaRPr lang="en-US" sz="1400" dirty="0">
              <a:solidFill>
                <a:prstClr val="black"/>
              </a:solidFill>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1000"/>
              </a:spcAft>
              <a:buClrTx/>
              <a:buSzTx/>
              <a:buFont typeface="Arial" panose="020B0604020202020204" pitchFamily="34" charset="0"/>
              <a:buNone/>
              <a:tabLst/>
              <a:defRPr/>
            </a:pPr>
            <a:r>
              <a:rPr kumimoji="0" lang="bg-BG" sz="1800" b="1" i="0" u="none" strike="noStrike" kern="1200" cap="none" spc="0" normalizeH="0" baseline="0" noProof="0" dirty="0" smtClean="0">
                <a:ln>
                  <a:noFill/>
                </a:ln>
                <a:solidFill>
                  <a:srgbClr val="007575"/>
                </a:solidFill>
                <a:effectLst/>
                <a:uLnTx/>
                <a:uFillTx/>
                <a:latin typeface="Arial" panose="020B0604020202020204" pitchFamily="34" charset="0"/>
                <a:ea typeface="Times New Roman" panose="02020603050405020304" pitchFamily="18" charset="0"/>
                <a:cs typeface="Times New Roman" panose="02020603050405020304" pitchFamily="18" charset="0"/>
              </a:rPr>
              <a:t>Складират въглерод</a:t>
            </a:r>
            <a:endParaRPr kumimoji="0" lang="en-US" sz="1800" b="1" i="0" u="none" strike="noStrike" kern="1200" cap="none" spc="0" normalizeH="0" baseline="0" noProof="0" dirty="0">
              <a:ln>
                <a:noFill/>
              </a:ln>
              <a:solidFill>
                <a:srgbClr val="007575"/>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684000">
              <a:lnSpc>
                <a:spcPct val="100000"/>
              </a:lnSpc>
              <a:spcAft>
                <a:spcPts val="1000"/>
              </a:spcAft>
              <a:defRPr/>
            </a:pPr>
            <a:r>
              <a:rPr lang="ru-RU" sz="1400" dirty="0">
                <a:solidFill>
                  <a:prstClr val="black"/>
                </a:solidFill>
                <a:ea typeface="Times New Roman" panose="02020603050405020304" pitchFamily="18" charset="0"/>
                <a:cs typeface="Times New Roman" panose="02020603050405020304" pitchFamily="18" charset="0"/>
              </a:rPr>
              <a:t>Специфични </a:t>
            </a:r>
            <a:r>
              <a:rPr lang="ru-RU" sz="1400" dirty="0" smtClean="0">
                <a:solidFill>
                  <a:prstClr val="black"/>
                </a:solidFill>
                <a:ea typeface="Times New Roman" panose="02020603050405020304" pitchFamily="18" charset="0"/>
                <a:cs typeface="Times New Roman" panose="02020603050405020304" pitchFamily="18" charset="0"/>
              </a:rPr>
              <a:t>типове </a:t>
            </a:r>
            <a:r>
              <a:rPr lang="ru-RU" sz="1400" dirty="0">
                <a:solidFill>
                  <a:prstClr val="black"/>
                </a:solidFill>
                <a:ea typeface="Times New Roman" panose="02020603050405020304" pitchFamily="18" charset="0"/>
                <a:cs typeface="Times New Roman" panose="02020603050405020304" pitchFamily="18" charset="0"/>
              </a:rPr>
              <a:t>влажни зони, особено торфища, мангрови гори, блата между приливите и отливите и легла с морска трева са изключително ефективни поглътители на въглерод</a:t>
            </a:r>
            <a:r>
              <a:rPr kumimoji="0" lang="en-US" sz="140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a:t>
            </a:r>
            <a:endParaRPr kumimoji="0" lang="bg-BG" sz="140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684000">
              <a:lnSpc>
                <a:spcPct val="100000"/>
              </a:lnSpc>
              <a:spcAft>
                <a:spcPts val="1000"/>
              </a:spcAft>
              <a:defRPr/>
            </a:pPr>
            <a:endParaRPr kumimoji="0" lang="bg-BG" sz="140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1000"/>
              </a:spcAft>
              <a:buClrTx/>
              <a:buSzTx/>
              <a:buFont typeface="Arial" panose="020B0604020202020204" pitchFamily="34" charset="0"/>
              <a:buNone/>
              <a:tabLst/>
              <a:defRPr/>
            </a:pPr>
            <a:r>
              <a:rPr kumimoji="0" lang="bg-BG" sz="1800" b="1" i="0" u="none" strike="noStrike" kern="1200" cap="none" spc="0" normalizeH="0" baseline="0" noProof="0" dirty="0" smtClean="0">
                <a:ln>
                  <a:noFill/>
                </a:ln>
                <a:solidFill>
                  <a:srgbClr val="007575"/>
                </a:solidFill>
                <a:effectLst/>
                <a:uLnTx/>
                <a:uFillTx/>
                <a:latin typeface="Arial" panose="020B0604020202020204" pitchFamily="34" charset="0"/>
                <a:ea typeface="Times New Roman" panose="02020603050405020304" pitchFamily="18" charset="0"/>
                <a:cs typeface="Times New Roman" panose="02020603050405020304" pitchFamily="18" charset="0"/>
              </a:rPr>
              <a:t>Смекчават въздействията на</a:t>
            </a:r>
            <a:r>
              <a:rPr kumimoji="0" lang="bg-BG" sz="1800" b="1" i="0" u="none" strike="noStrike" kern="1200" cap="none" spc="0" normalizeH="0" noProof="0" dirty="0" smtClean="0">
                <a:ln>
                  <a:noFill/>
                </a:ln>
                <a:solidFill>
                  <a:srgbClr val="007575"/>
                </a:solidFill>
                <a:effectLst/>
                <a:uLnTx/>
                <a:uFillTx/>
                <a:latin typeface="Arial" panose="020B0604020202020204" pitchFamily="34" charset="0"/>
                <a:ea typeface="Times New Roman" panose="02020603050405020304" pitchFamily="18" charset="0"/>
                <a:cs typeface="Times New Roman" panose="02020603050405020304" pitchFamily="18" charset="0"/>
              </a:rPr>
              <a:t> наводнения и  бури</a:t>
            </a:r>
            <a:endParaRPr kumimoji="0" lang="en-US" sz="1800" b="1" i="0" u="none" strike="noStrike" kern="1200" cap="none" spc="0" normalizeH="0" baseline="0" noProof="0" dirty="0">
              <a:ln>
                <a:noFill/>
              </a:ln>
              <a:solidFill>
                <a:srgbClr val="007575"/>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684000">
              <a:lnSpc>
                <a:spcPct val="100000"/>
              </a:lnSpc>
              <a:spcAft>
                <a:spcPts val="1000"/>
              </a:spcAft>
              <a:defRPr/>
            </a:pPr>
            <a:r>
              <a:rPr lang="ru-RU" sz="1400" dirty="0">
                <a:solidFill>
                  <a:prstClr val="black"/>
                </a:solidFill>
                <a:ea typeface="Times New Roman" panose="02020603050405020304" pitchFamily="18" charset="0"/>
                <a:cs typeface="Times New Roman" panose="02020603050405020304" pitchFamily="18" charset="0"/>
              </a:rPr>
              <a:t>Възстановените влажни зони могат да действат като гъби срещу прекомерни валежи и наводнения, да буферират крайбрежните бури и да предпазват </a:t>
            </a:r>
            <a:r>
              <a:rPr lang="ru-RU" sz="1400" dirty="0" smtClean="0">
                <a:solidFill>
                  <a:prstClr val="black"/>
                </a:solidFill>
                <a:ea typeface="Times New Roman" panose="02020603050405020304" pitchFamily="18" charset="0"/>
                <a:cs typeface="Times New Roman" panose="02020603050405020304" pitchFamily="18" charset="0"/>
              </a:rPr>
              <a:t>местните общности </a:t>
            </a:r>
            <a:r>
              <a:rPr lang="ru-RU" sz="1400" dirty="0">
                <a:solidFill>
                  <a:prstClr val="black"/>
                </a:solidFill>
                <a:ea typeface="Times New Roman" panose="02020603050405020304" pitchFamily="18" charset="0"/>
                <a:cs typeface="Times New Roman" panose="02020603050405020304" pitchFamily="18" charset="0"/>
              </a:rPr>
              <a:t>при екстремно време</a:t>
            </a:r>
            <a:r>
              <a:rPr kumimoji="0" lang="en-US" sz="140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a:t>
            </a:r>
            <a:endParaRPr kumimoji="0" lang="en-US" sz="14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Image 3">
            <a:extLst>
              <a:ext uri="{FF2B5EF4-FFF2-40B4-BE49-F238E27FC236}">
                <a16:creationId xmlns:a16="http://schemas.microsoft.com/office/drawing/2014/main" id="{4CC6034B-0804-BC81-CD40-86D503B318CE}"/>
              </a:ext>
            </a:extLst>
          </p:cNvPr>
          <p:cNvPicPr>
            <a:picLocks noChangeAspect="1"/>
          </p:cNvPicPr>
          <p:nvPr/>
        </p:nvPicPr>
        <p:blipFill>
          <a:blip r:embed="rId2"/>
          <a:stretch>
            <a:fillRect/>
          </a:stretch>
        </p:blipFill>
        <p:spPr>
          <a:xfrm>
            <a:off x="456112" y="1391800"/>
            <a:ext cx="469900" cy="469900"/>
          </a:xfrm>
          <a:prstGeom prst="rect">
            <a:avLst/>
          </a:prstGeom>
        </p:spPr>
      </p:pic>
      <p:pic>
        <p:nvPicPr>
          <p:cNvPr id="5" name="Image 4">
            <a:extLst>
              <a:ext uri="{FF2B5EF4-FFF2-40B4-BE49-F238E27FC236}">
                <a16:creationId xmlns:a16="http://schemas.microsoft.com/office/drawing/2014/main" id="{98C4012D-7C04-B81E-3704-1020CBAB313F}"/>
              </a:ext>
            </a:extLst>
          </p:cNvPr>
          <p:cNvPicPr>
            <a:picLocks noChangeAspect="1"/>
          </p:cNvPicPr>
          <p:nvPr/>
        </p:nvPicPr>
        <p:blipFill>
          <a:blip r:embed="rId3"/>
          <a:stretch>
            <a:fillRect/>
          </a:stretch>
        </p:blipFill>
        <p:spPr>
          <a:xfrm>
            <a:off x="456112" y="2760367"/>
            <a:ext cx="469900" cy="469900"/>
          </a:xfrm>
          <a:prstGeom prst="rect">
            <a:avLst/>
          </a:prstGeom>
        </p:spPr>
      </p:pic>
      <p:pic>
        <p:nvPicPr>
          <p:cNvPr id="6" name="Image 5">
            <a:extLst>
              <a:ext uri="{FF2B5EF4-FFF2-40B4-BE49-F238E27FC236}">
                <a16:creationId xmlns:a16="http://schemas.microsoft.com/office/drawing/2014/main" id="{2413F567-B1EA-6E05-2D4E-86F6A492B357}"/>
              </a:ext>
            </a:extLst>
          </p:cNvPr>
          <p:cNvPicPr>
            <a:picLocks noChangeAspect="1"/>
          </p:cNvPicPr>
          <p:nvPr/>
        </p:nvPicPr>
        <p:blipFill>
          <a:blip r:embed="rId4"/>
          <a:stretch>
            <a:fillRect/>
          </a:stretch>
        </p:blipFill>
        <p:spPr>
          <a:xfrm>
            <a:off x="456112" y="4615752"/>
            <a:ext cx="469900" cy="469900"/>
          </a:xfrm>
          <a:prstGeom prst="rect">
            <a:avLst/>
          </a:prstGeom>
        </p:spPr>
      </p:pic>
      <p:pic>
        <p:nvPicPr>
          <p:cNvPr id="7" name="Image 6">
            <a:extLst>
              <a:ext uri="{FF2B5EF4-FFF2-40B4-BE49-F238E27FC236}">
                <a16:creationId xmlns:a16="http://schemas.microsoft.com/office/drawing/2014/main" id="{752E67DB-A767-E0E8-3669-40C6990B64FA}"/>
              </a:ext>
            </a:extLst>
          </p:cNvPr>
          <p:cNvPicPr>
            <a:picLocks noChangeAspect="1"/>
          </p:cNvPicPr>
          <p:nvPr/>
        </p:nvPicPr>
        <p:blipFill>
          <a:blip r:embed="rId5"/>
          <a:stretch>
            <a:fillRect/>
          </a:stretch>
        </p:blipFill>
        <p:spPr>
          <a:xfrm>
            <a:off x="5619003" y="2723746"/>
            <a:ext cx="469900" cy="469900"/>
          </a:xfrm>
          <a:prstGeom prst="rect">
            <a:avLst/>
          </a:prstGeom>
        </p:spPr>
      </p:pic>
      <p:pic>
        <p:nvPicPr>
          <p:cNvPr id="9" name="Image 8" descr="Une image contenant graphiques vectoriels&#10;&#10;Description générée automatiquement">
            <a:extLst>
              <a:ext uri="{FF2B5EF4-FFF2-40B4-BE49-F238E27FC236}">
                <a16:creationId xmlns:a16="http://schemas.microsoft.com/office/drawing/2014/main" id="{D8544F28-1332-CF62-F8BC-FCE2528C5C0C}"/>
              </a:ext>
            </a:extLst>
          </p:cNvPr>
          <p:cNvPicPr>
            <a:picLocks noChangeAspect="1"/>
          </p:cNvPicPr>
          <p:nvPr/>
        </p:nvPicPr>
        <p:blipFill>
          <a:blip r:embed="rId6"/>
          <a:stretch>
            <a:fillRect/>
          </a:stretch>
        </p:blipFill>
        <p:spPr>
          <a:xfrm>
            <a:off x="9028386" y="4162388"/>
            <a:ext cx="3068364" cy="2148888"/>
          </a:xfrm>
          <a:prstGeom prst="rect">
            <a:avLst/>
          </a:prstGeom>
        </p:spPr>
      </p:pic>
      <p:pic>
        <p:nvPicPr>
          <p:cNvPr id="10" name="Image 9" descr="Une image contenant texte, plante&#10;&#10;Description générée automatiquement">
            <a:extLst>
              <a:ext uri="{FF2B5EF4-FFF2-40B4-BE49-F238E27FC236}">
                <a16:creationId xmlns:a16="http://schemas.microsoft.com/office/drawing/2014/main" id="{09FCD600-049B-036F-D3CC-CB8FBD9D8C4D}"/>
              </a:ext>
            </a:extLst>
          </p:cNvPr>
          <p:cNvPicPr>
            <a:picLocks noChangeAspect="1"/>
          </p:cNvPicPr>
          <p:nvPr/>
        </p:nvPicPr>
        <p:blipFill>
          <a:blip r:embed="rId7"/>
          <a:stretch>
            <a:fillRect/>
          </a:stretch>
        </p:blipFill>
        <p:spPr>
          <a:xfrm>
            <a:off x="6178550" y="4298731"/>
            <a:ext cx="2354741" cy="2580796"/>
          </a:xfrm>
          <a:prstGeom prst="rect">
            <a:avLst/>
          </a:prstGeom>
        </p:spPr>
      </p:pic>
    </p:spTree>
    <p:extLst>
      <p:ext uri="{BB962C8B-B14F-4D97-AF65-F5344CB8AC3E}">
        <p14:creationId xmlns:p14="http://schemas.microsoft.com/office/powerpoint/2010/main" val="165339605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528499A3D4EBC46A54B223F15BF4755" ma:contentTypeVersion="14" ma:contentTypeDescription="Create a new document." ma:contentTypeScope="" ma:versionID="d3d5f6b086a7ab15a956499acfa0459b">
  <xsd:schema xmlns:xsd="http://www.w3.org/2001/XMLSchema" xmlns:xs="http://www.w3.org/2001/XMLSchema" xmlns:p="http://schemas.microsoft.com/office/2006/metadata/properties" xmlns:ns3="682f1ccd-e5c5-43c9-b9d9-dd72e0a643d0" xmlns:ns4="75035800-fbd9-4494-bf62-86cc10c5d50d" targetNamespace="http://schemas.microsoft.com/office/2006/metadata/properties" ma:root="true" ma:fieldsID="511bc48eb78312e8c3260c6625d820ce" ns3:_="" ns4:_="">
    <xsd:import namespace="682f1ccd-e5c5-43c9-b9d9-dd72e0a643d0"/>
    <xsd:import namespace="75035800-fbd9-4494-bf62-86cc10c5d50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LengthInSecond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2f1ccd-e5c5-43c9-b9d9-dd72e0a643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5035800-fbd9-4494-bf62-86cc10c5d50d"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15B054F-8548-473B-9AE2-82DB7B4EFC5E}">
  <ds:schemaRefs>
    <ds:schemaRef ds:uri="http://schemas.microsoft.com/sharepoint/v3/contenttype/forms"/>
  </ds:schemaRefs>
</ds:datastoreItem>
</file>

<file path=customXml/itemProps2.xml><?xml version="1.0" encoding="utf-8"?>
<ds:datastoreItem xmlns:ds="http://schemas.openxmlformats.org/officeDocument/2006/customXml" ds:itemID="{9812F664-61FA-4F5A-81D5-194DE546B1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2f1ccd-e5c5-43c9-b9d9-dd72e0a643d0"/>
    <ds:schemaRef ds:uri="75035800-fbd9-4494-bf62-86cc10c5d5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714DEC0-F9D9-4A49-8D4C-D0B1FA58B8DC}">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682f1ccd-e5c5-43c9-b9d9-dd72e0a643d0"/>
    <ds:schemaRef ds:uri="http://purl.org/dc/terms/"/>
    <ds:schemaRef ds:uri="75035800-fbd9-4494-bf62-86cc10c5d50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1730</TotalTime>
  <Words>1417</Words>
  <Application>Microsoft Office PowerPoint</Application>
  <PresentationFormat>Widescreen</PresentationFormat>
  <Paragraphs>139</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Calibri Light</vt:lpstr>
      <vt:lpstr>DINPro-Regular</vt:lpstr>
      <vt:lpstr>Georgia</vt:lpstr>
      <vt:lpstr>Helvetica</vt:lpstr>
      <vt:lpstr>Times New Roman</vt:lpstr>
      <vt:lpstr>Thème Office</vt:lpstr>
      <vt:lpstr>PowerPoint Presentation</vt:lpstr>
      <vt:lpstr>Влажни зони</vt:lpstr>
      <vt:lpstr>Да възстановим влажните зони: Защо е време ? </vt:lpstr>
      <vt:lpstr>Влажните зони са от жизненоважно значение за човечеството …</vt:lpstr>
      <vt:lpstr>Спешно е необходимо възстановяване на влажните зони. Кои са най-добрите начини за това?</vt:lpstr>
      <vt:lpstr>Следвайте седемте най-добри практики</vt:lpstr>
      <vt:lpstr>Следвайте седемте най-добри практики</vt:lpstr>
      <vt:lpstr>Защо си струва да се възстановят влажните зони?</vt:lpstr>
      <vt:lpstr>Възстановените влажни зони дават 7 основни ползи</vt:lpstr>
      <vt:lpstr>Възстановените влажни зони дават 7 основни ползи</vt:lpstr>
      <vt:lpstr>Възстановяването на влажните зони е сериозно начинание. Кой го прави?</vt:lpstr>
      <vt:lpstr>7 ключови играчи работят заедно</vt:lpstr>
      <vt:lpstr>7 ключови играчи работят заедно</vt:lpstr>
      <vt:lpstr>Как мога лично да се включа или да допринеса?</vt:lpstr>
      <vt:lpstr>Осъзнати избори</vt:lpstr>
      <vt:lpstr>Убеждаващи гласове</vt:lpstr>
      <vt:lpstr>Смели действия</vt:lpstr>
      <vt:lpstr>Възстановяването на влажните зони е във Вашите ръце! Благодаря!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Wetlands</dc:title>
  <dc:creator>Damien Gallay</dc:creator>
  <cp:lastModifiedBy>Windows User</cp:lastModifiedBy>
  <cp:revision>208</cp:revision>
  <cp:lastPrinted>2021-11-25T14:43:02Z</cp:lastPrinted>
  <dcterms:created xsi:type="dcterms:W3CDTF">2021-11-23T15:20:39Z</dcterms:created>
  <dcterms:modified xsi:type="dcterms:W3CDTF">2023-01-31T13:19:11Z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0x0101009528499A3D4EBC46A54B223F15BF4755</vt:lpwstr>
  </property>
</Properties>
</file>